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50" r:id="rId1"/>
  </p:sldMasterIdLst>
  <p:notesMasterIdLst>
    <p:notesMasterId r:id="rId27"/>
  </p:notesMasterIdLst>
  <p:handoutMasterIdLst>
    <p:handoutMasterId r:id="rId28"/>
  </p:handoutMasterIdLst>
  <p:sldIdLst>
    <p:sldId id="257" r:id="rId2"/>
    <p:sldId id="256" r:id="rId3"/>
    <p:sldId id="271" r:id="rId4"/>
    <p:sldId id="291" r:id="rId5"/>
    <p:sldId id="292" r:id="rId6"/>
    <p:sldId id="293" r:id="rId7"/>
    <p:sldId id="294" r:id="rId8"/>
    <p:sldId id="295" r:id="rId9"/>
    <p:sldId id="296" r:id="rId10"/>
    <p:sldId id="297" r:id="rId11"/>
    <p:sldId id="298" r:id="rId12"/>
    <p:sldId id="299" r:id="rId13"/>
    <p:sldId id="281" r:id="rId14"/>
    <p:sldId id="289" r:id="rId15"/>
    <p:sldId id="264" r:id="rId16"/>
    <p:sldId id="260" r:id="rId17"/>
    <p:sldId id="280" r:id="rId18"/>
    <p:sldId id="284" r:id="rId19"/>
    <p:sldId id="283" r:id="rId20"/>
    <p:sldId id="286" r:id="rId21"/>
    <p:sldId id="272" r:id="rId22"/>
    <p:sldId id="259" r:id="rId23"/>
    <p:sldId id="290" r:id="rId24"/>
    <p:sldId id="285" r:id="rId25"/>
    <p:sldId id="288" r:id="rId26"/>
  </p:sldIdLst>
  <p:sldSz cx="9144000" cy="6858000" type="screen4x3"/>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D88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253" autoAdjust="0"/>
  </p:normalViewPr>
  <p:slideViewPr>
    <p:cSldViewPr>
      <p:cViewPr>
        <p:scale>
          <a:sx n="100" d="100"/>
          <a:sy n="100" d="100"/>
        </p:scale>
        <p:origin x="-660"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56050" y="0"/>
            <a:ext cx="3027363" cy="463550"/>
          </a:xfrm>
          <a:prstGeom prst="rect">
            <a:avLst/>
          </a:prstGeom>
        </p:spPr>
        <p:txBody>
          <a:bodyPr vert="horz" lIns="91440" tIns="45720" rIns="91440" bIns="45720" rtlCol="0"/>
          <a:lstStyle>
            <a:lvl1pPr algn="r">
              <a:defRPr sz="1200"/>
            </a:lvl1pPr>
          </a:lstStyle>
          <a:p>
            <a:fld id="{BE45C811-A277-46B7-ADCC-98D61AB8029A}" type="datetimeFigureOut">
              <a:rPr lang="en-US" smtClean="0"/>
              <a:pPr/>
              <a:t>1/12/2012</a:t>
            </a:fld>
            <a:endParaRPr lang="en-US"/>
          </a:p>
        </p:txBody>
      </p:sp>
      <p:sp>
        <p:nvSpPr>
          <p:cNvPr id="4" name="Footer Placeholder 3"/>
          <p:cNvSpPr>
            <a:spLocks noGrp="1"/>
          </p:cNvSpPr>
          <p:nvPr>
            <p:ph type="ftr" sz="quarter" idx="2"/>
          </p:nvPr>
        </p:nvSpPr>
        <p:spPr>
          <a:xfrm>
            <a:off x="0" y="8818563"/>
            <a:ext cx="3027363"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56050" y="8818563"/>
            <a:ext cx="3027363" cy="463550"/>
          </a:xfrm>
          <a:prstGeom prst="rect">
            <a:avLst/>
          </a:prstGeom>
        </p:spPr>
        <p:txBody>
          <a:bodyPr vert="horz" lIns="91440" tIns="45720" rIns="91440" bIns="45720" rtlCol="0" anchor="b"/>
          <a:lstStyle>
            <a:lvl1pPr algn="r">
              <a:defRPr sz="1200"/>
            </a:lvl1pPr>
          </a:lstStyle>
          <a:p>
            <a:fld id="{39FC93E1-90BF-4851-873D-348B1F1287F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F877550E-C074-4CFC-898A-086291DBAD77}" type="datetimeFigureOut">
              <a:rPr lang="en-US" smtClean="0"/>
              <a:pPr/>
              <a:t>1/12/2012</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47760504-7E5F-422C-9E7C-C28F44F3424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7760504-7E5F-422C-9E7C-C28F44F3424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Fish consumption</a:t>
            </a:r>
            <a:r>
              <a:rPr lang="en-US" baseline="0" dirty="0" smtClean="0"/>
              <a:t> use assessment is based on DHHS site specific advisories and statewide advice for mercury in fish tissue.  </a:t>
            </a:r>
          </a:p>
          <a:p>
            <a:r>
              <a:rPr lang="en-US" baseline="0" dirty="0" smtClean="0"/>
              <a:t>The advisories and advice are based on fish tissue data collected by DWQ as well as epidemiological analyses.</a:t>
            </a:r>
          </a:p>
          <a:p>
            <a:r>
              <a:rPr lang="en-US" baseline="0" dirty="0" smtClean="0"/>
              <a:t>Over the last 10 years the mercury assessment has progressed from site specific advisories for bowfin in eastern waters to statewide advice for LMB as more data have been collected showing elevated levels in different species across the state.</a:t>
            </a:r>
          </a:p>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you have seen in the last few slides a lot of data and information are used to assess the five uses in NC.   Each assessment is assigned to one of these integrated report categories.  Assessments in category 1 are supporting and 4 and 5 are impaired.  Category 5 Impaired assessments are those that require TMDLs.  Category 4 Impaired assessments either have a TMDL or some other strategy in place to address the identified impairment.   Most waters in NC are not assessed and placed in category 3.  As you will see in the next busy slide there are many ways during the assessment of an individual parameter on a given water body to not make an impaired assessment.   </a:t>
            </a:r>
            <a:endParaRPr lang="en-US" dirty="0"/>
          </a:p>
        </p:txBody>
      </p:sp>
      <p:sp>
        <p:nvSpPr>
          <p:cNvPr id="4" name="Slide Number Placeholder 3"/>
          <p:cNvSpPr>
            <a:spLocks noGrp="1"/>
          </p:cNvSpPr>
          <p:nvPr>
            <p:ph type="sldNum" sz="quarter" idx="10"/>
          </p:nvPr>
        </p:nvSpPr>
        <p:spPr/>
        <p:txBody>
          <a:bodyPr/>
          <a:lstStyle/>
          <a:p>
            <a:fld id="{81F8A13B-9DC8-4C9F-AFF3-EDF2B98D697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decision tree for Dissolved oxygen</a:t>
            </a:r>
            <a:r>
              <a:rPr lang="en-US" baseline="0" dirty="0" smtClean="0"/>
              <a:t> assessment.  This is used at each of the 600 or so stations to make a determination of whether dissolved oxygen standard is being exceeded thus impairing the aquatic life use. The rectangular boxes indicate an end point in the assessment and assignment to one of the integrated report categories from the previous slide.  Note here that the first box allows for a 10% </a:t>
            </a:r>
            <a:r>
              <a:rPr lang="en-US" baseline="0" dirty="0" err="1" smtClean="0"/>
              <a:t>exceedance</a:t>
            </a:r>
            <a:r>
              <a:rPr lang="en-US" baseline="0" dirty="0" smtClean="0"/>
              <a:t> of the standard to allow for outliers, extreme events, instrument error. There are </a:t>
            </a:r>
            <a:r>
              <a:rPr lang="en-US" dirty="0" smtClean="0"/>
              <a:t>11 potential </a:t>
            </a:r>
            <a:r>
              <a:rPr lang="en-US" dirty="0" err="1" smtClean="0"/>
              <a:t>asmnts</a:t>
            </a:r>
            <a:r>
              <a:rPr lang="en-US" dirty="0" smtClean="0"/>
              <a:t> decisions that can be made at</a:t>
            </a:r>
            <a:r>
              <a:rPr lang="en-US" baseline="0" dirty="0" smtClean="0"/>
              <a:t> each station where dissolved oxygen data are collected.  Two of these (in red) result in an impaired assessment for Dissolved oxygen.   There is one supporting (meeting the standard) assessment decision and 8 different ways to categorize the water as Not Rated because the data and information are not conclusive enough to make a decision as to whether the water is supporting or impaired for DO.  Each of these assessment endpoint categories has some </a:t>
            </a:r>
            <a:r>
              <a:rPr lang="en-US" baseline="0" dirty="0" err="1" smtClean="0"/>
              <a:t>followup</a:t>
            </a:r>
            <a:r>
              <a:rPr lang="en-US" baseline="0" dirty="0" smtClean="0"/>
              <a:t> mechanism so that in a future assessment a use support rating can be assigned.  One of the </a:t>
            </a:r>
            <a:r>
              <a:rPr lang="en-US" baseline="0" dirty="0" err="1" smtClean="0"/>
              <a:t>followup</a:t>
            </a:r>
            <a:r>
              <a:rPr lang="en-US" baseline="0" dirty="0" smtClean="0"/>
              <a:t> processes is to determine if the </a:t>
            </a:r>
            <a:r>
              <a:rPr lang="en-US" baseline="0" dirty="0" err="1" smtClean="0"/>
              <a:t>exceedances</a:t>
            </a:r>
            <a:r>
              <a:rPr lang="en-US" baseline="0" dirty="0" smtClean="0"/>
              <a:t> are due to natural conditions.  If this is the case then documentation is provided and the water </a:t>
            </a:r>
            <a:r>
              <a:rPr lang="en-US" baseline="0" smtClean="0"/>
              <a:t>is assesses as </a:t>
            </a:r>
            <a:r>
              <a:rPr lang="en-US" baseline="0" dirty="0" smtClean="0"/>
              <a:t>supporting.</a:t>
            </a:r>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7E999B41-CA6F-46F8-BB9F-F72D8214DB0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7E999B41-CA6F-46F8-BB9F-F72D8214DB0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7760504-7E5F-422C-9E7C-C28F44F3424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7760504-7E5F-422C-9E7C-C28F44F3424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7760504-7E5F-422C-9E7C-C28F44F3424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7760504-7E5F-422C-9E7C-C28F44F3424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47760504-7E5F-422C-9E7C-C28F44F3424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7760504-7E5F-422C-9E7C-C28F44F34245}"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B918AB-A511-4069-8114-A6B9E48A70E0}"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Where do the data and information</a:t>
            </a:r>
            <a:r>
              <a:rPr lang="en-US" baseline="0" dirty="0" smtClean="0"/>
              <a:t> come from to assess water quality in NC?</a:t>
            </a:r>
          </a:p>
          <a:p>
            <a:r>
              <a:rPr lang="en-US" baseline="0" dirty="0" smtClean="0"/>
              <a:t>In order to assess the five USCs DWQ uses a lot of data.</a:t>
            </a:r>
          </a:p>
          <a:p>
            <a:r>
              <a:rPr lang="en-US" baseline="0" dirty="0" smtClean="0"/>
              <a:t>Jay Sauber for ESS provided an overview of DWQ monitoring programs which make up the bulk of the data used for assessment.</a:t>
            </a:r>
          </a:p>
          <a:p>
            <a:r>
              <a:rPr lang="en-US" baseline="0" dirty="0" smtClean="0"/>
              <a:t>Data are also assessed from several other federal, state, local government and universities as well.</a:t>
            </a:r>
          </a:p>
          <a:p>
            <a:r>
              <a:rPr lang="en-US" baseline="0" dirty="0" smtClean="0"/>
              <a:t>During the 5-year assessment period 500,000 to 1 million observations from around 1,000 locations in NC are used for the assessment.</a:t>
            </a:r>
          </a:p>
          <a:p>
            <a:r>
              <a:rPr lang="en-US" baseline="0" dirty="0" smtClean="0"/>
              <a:t>The data are summarized by station and assigned to a spot on earth (AU or water)-green box.  If criteria are </a:t>
            </a:r>
            <a:r>
              <a:rPr lang="en-US" baseline="0" dirty="0" err="1" smtClean="0"/>
              <a:t>exeeded</a:t>
            </a:r>
            <a:r>
              <a:rPr lang="en-US" baseline="0" dirty="0" smtClean="0"/>
              <a:t> a water is impaired if criteria are not exceeded the water is supporting.</a:t>
            </a:r>
          </a:p>
          <a:p>
            <a:r>
              <a:rPr lang="en-US" baseline="0" dirty="0" smtClean="0"/>
              <a:t>What happens in the blue square is what I will be talking about for the next few minutes</a:t>
            </a:r>
            <a:endParaRPr lang="en-US" dirty="0"/>
          </a:p>
        </p:txBody>
      </p:sp>
      <p:sp>
        <p:nvSpPr>
          <p:cNvPr id="4" name="Slide Number Placeholder 3"/>
          <p:cNvSpPr>
            <a:spLocks noGrp="1"/>
          </p:cNvSpPr>
          <p:nvPr>
            <p:ph type="sldNum" sz="quarter" idx="10"/>
          </p:nvPr>
        </p:nvSpPr>
        <p:spPr/>
        <p:txBody>
          <a:bodyPr/>
          <a:lstStyle/>
          <a:p>
            <a:fld id="{81F8A13B-9DC8-4C9F-AFF3-EDF2B98D697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dirty="0" smtClean="0"/>
              <a:t>Explain slide blue</a:t>
            </a:r>
            <a:r>
              <a:rPr lang="en-US" baseline="0" dirty="0" smtClean="0"/>
              <a:t> </a:t>
            </a:r>
            <a:r>
              <a:rPr lang="en-US" baseline="0" dirty="0" err="1" smtClean="0"/>
              <a:t>vs</a:t>
            </a:r>
            <a:r>
              <a:rPr lang="en-US" baseline="0" dirty="0" smtClean="0"/>
              <a:t> Red and potential for gray areas.</a:t>
            </a:r>
            <a:endParaRPr lang="en-US" dirty="0" smtClean="0"/>
          </a:p>
          <a:p>
            <a:pPr marL="228600" indent="-228600">
              <a:buFont typeface="+mj-lt"/>
              <a:buAutoNum type="arabicPeriod"/>
            </a:pPr>
            <a:r>
              <a:rPr lang="en-US" dirty="0" smtClean="0"/>
              <a:t>Aquatic</a:t>
            </a:r>
            <a:r>
              <a:rPr lang="en-US" baseline="0" dirty="0" smtClean="0"/>
              <a:t> life is assessed using both narrative and numeric aquatic life criteria.   Standards Assessment methodology is sometimes different than the standard to allow for outliers, extreme conditions, errors.</a:t>
            </a:r>
          </a:p>
          <a:p>
            <a:pPr marL="228600" indent="-228600">
              <a:buFont typeface="+mj-lt"/>
              <a:buAutoNum type="arabicPeriod"/>
            </a:pPr>
            <a:r>
              <a:rPr lang="en-US" baseline="0" dirty="0" smtClean="0"/>
              <a:t>Aus (waters) assessed for aquatic life use have at least one of these data types and can have as many as 15 to 20 parameters with criteria to assess the aquatic life use.</a:t>
            </a:r>
          </a:p>
          <a:p>
            <a:pPr marL="228600" indent="-228600">
              <a:buFont typeface="+mj-lt"/>
              <a:buAutoNum type="arabicPeriod"/>
            </a:pPr>
            <a:r>
              <a:rPr lang="en-US" baseline="0" dirty="0" smtClean="0"/>
              <a:t>If any of the chemical or physical parameters are exceeded in greater than 10% of samples the water is impaired for that </a:t>
            </a:r>
            <a:r>
              <a:rPr lang="en-US" baseline="0" dirty="0" err="1" smtClean="0"/>
              <a:t>paramater</a:t>
            </a:r>
            <a:r>
              <a:rPr lang="en-US" baseline="0" dirty="0" smtClean="0"/>
              <a:t>. (N=100 example and </a:t>
            </a:r>
            <a:r>
              <a:rPr lang="en-US" baseline="0" dirty="0" err="1" smtClean="0"/>
              <a:t>bioclass</a:t>
            </a:r>
            <a:r>
              <a:rPr lang="en-US" baseline="0" dirty="0" smtClean="0"/>
              <a:t> example).  There are exceptions to this as you will see later.  </a:t>
            </a:r>
          </a:p>
          <a:p>
            <a:pPr marL="228600" indent="-228600">
              <a:buFont typeface="+mj-lt"/>
              <a:buAutoNum type="arabicPeriod"/>
            </a:pPr>
            <a:r>
              <a:rPr lang="en-US" baseline="0" dirty="0" smtClean="0"/>
              <a:t>Not all aquatic life parameters with criteria have been assessed until recently.</a:t>
            </a:r>
          </a:p>
          <a:p>
            <a:pPr marL="228600" indent="-228600">
              <a:buFont typeface="+mj-lt"/>
              <a:buAutoNum type="arabicPeriod"/>
            </a:pPr>
            <a:r>
              <a:rPr lang="en-US" baseline="0" dirty="0" smtClean="0"/>
              <a:t>In 2004 EPA required a change in how turbidity was assessed. There was also a contested case before the EMC regarding turbidity </a:t>
            </a:r>
            <a:r>
              <a:rPr lang="en-US" baseline="0" dirty="0" err="1" smtClean="0"/>
              <a:t>exceedances</a:t>
            </a:r>
            <a:r>
              <a:rPr lang="en-US" baseline="0" dirty="0" smtClean="0"/>
              <a:t>.  Turbidity and all aquatic life parameters are assessed independently of each other now, consistent with CWA.   If any one of the parameters exceeds the assessment criteria then the water is impaired for that parameter.</a:t>
            </a:r>
          </a:p>
          <a:p>
            <a:pPr marL="228600" indent="-228600">
              <a:buFont typeface="+mj-lt"/>
              <a:buAutoNum type="arabicPeriod"/>
            </a:pPr>
            <a:r>
              <a:rPr lang="en-US" baseline="0" dirty="0" smtClean="0"/>
              <a:t>In 2003 the </a:t>
            </a:r>
            <a:r>
              <a:rPr lang="en-US" baseline="0" dirty="0" err="1" smtClean="0"/>
              <a:t>emc</a:t>
            </a:r>
            <a:r>
              <a:rPr lang="en-US" baseline="0" dirty="0" smtClean="0"/>
              <a:t> provided guidance to DWQ to approve benthos swamp criteria for use in assessing waters in the eastern basins.  The Natural, Moderate and Severe </a:t>
            </a:r>
            <a:r>
              <a:rPr lang="en-US" baseline="0" dirty="0" err="1" smtClean="0"/>
              <a:t>bioclassifications</a:t>
            </a:r>
            <a:r>
              <a:rPr lang="en-US" baseline="0" dirty="0" smtClean="0"/>
              <a:t> are now used when assessing </a:t>
            </a:r>
            <a:r>
              <a:rPr lang="en-US" baseline="0" dirty="0" err="1" smtClean="0"/>
              <a:t>swamplike</a:t>
            </a:r>
            <a:r>
              <a:rPr lang="en-US" baseline="0" dirty="0" smtClean="0"/>
              <a:t> waters in eastern NC.  Previously these waters were not rated.</a:t>
            </a:r>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biological integrity.</a:t>
            </a:r>
          </a:p>
          <a:p>
            <a:r>
              <a:rPr lang="en-US" dirty="0" smtClean="0"/>
              <a:t>Measured</a:t>
            </a:r>
            <a:r>
              <a:rPr lang="en-US" baseline="0" dirty="0" smtClean="0"/>
              <a:t> using benthos and fish community data- point to narrative standard</a:t>
            </a:r>
          </a:p>
          <a:p>
            <a:r>
              <a:rPr lang="en-US" baseline="0" dirty="0" smtClean="0"/>
              <a:t>Jay presented an overview of these programs to the EMC a few months ago.</a:t>
            </a:r>
          </a:p>
          <a:p>
            <a:r>
              <a:rPr lang="en-US" baseline="0" dirty="0" smtClean="0"/>
              <a:t>These data are widely used and very good indicators of aquatic life biological integrity.  They are direct measure of aquatic life health.</a:t>
            </a:r>
          </a:p>
          <a:p>
            <a:r>
              <a:rPr lang="en-US" baseline="0" dirty="0" smtClean="0"/>
              <a:t>They provide us with not only impaired or supporting waters but also waters with excellent water quality as well as the degree of impairment.</a:t>
            </a:r>
          </a:p>
          <a:p>
            <a:r>
              <a:rPr lang="en-US" baseline="0" dirty="0" smtClean="0"/>
              <a:t>From the previous slide a Good-Fair or </a:t>
            </a:r>
          </a:p>
          <a:p>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Recreation</a:t>
            </a:r>
            <a:r>
              <a:rPr lang="en-US" baseline="0" dirty="0" smtClean="0"/>
              <a:t> is assessed using both numeric and narrative criteria.   </a:t>
            </a:r>
          </a:p>
          <a:p>
            <a:r>
              <a:rPr lang="en-US" baseline="0" dirty="0" smtClean="0"/>
              <a:t>Monthly data are collected at the 600 or so chemistry stations and more frequently at beach stations during swimming season. </a:t>
            </a:r>
          </a:p>
          <a:p>
            <a:r>
              <a:rPr lang="en-US" baseline="0" dirty="0" smtClean="0"/>
              <a:t>These criteria are only used for Impairments when the there are 5 samples in a 30 day period.  </a:t>
            </a:r>
          </a:p>
          <a:p>
            <a:r>
              <a:rPr lang="en-US" baseline="0" dirty="0" smtClean="0"/>
              <a:t>The narrative criteria used here are usually associated with data-high pathogen levels= advisory posting.</a:t>
            </a:r>
          </a:p>
          <a:p>
            <a:r>
              <a:rPr lang="en-US" baseline="0" dirty="0" smtClean="0"/>
              <a:t>When there are no pathogen indicator data available but the advisory posting criterion is exceeded the water is impaired for recreation based on advisory postings- a loss of use.</a:t>
            </a:r>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Water</a:t>
            </a:r>
            <a:r>
              <a:rPr lang="en-US" baseline="0" dirty="0" smtClean="0"/>
              <a:t> supply use is assessed only in waters classified for the water supply use.  </a:t>
            </a:r>
          </a:p>
          <a:p>
            <a:r>
              <a:rPr lang="en-US" baseline="0" dirty="0" smtClean="0"/>
              <a:t>Only numeric criteria are used to assess the water supply use.  </a:t>
            </a:r>
          </a:p>
          <a:p>
            <a:r>
              <a:rPr lang="en-US" baseline="0" dirty="0" smtClean="0"/>
              <a:t>Aquatic life and recreation uses and criteria are also assessed in WS waters when data are available to assess these uses.</a:t>
            </a:r>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shellfish harvesting </a:t>
            </a:r>
            <a:r>
              <a:rPr lang="en-US" baseline="0" dirty="0" smtClean="0"/>
              <a:t>use is assessed only in waters classified for Shellfish harvesting.  </a:t>
            </a:r>
          </a:p>
          <a:p>
            <a:r>
              <a:rPr lang="en-US" baseline="0" dirty="0" smtClean="0"/>
              <a:t>Growing area classifications are based on fecal </a:t>
            </a:r>
            <a:r>
              <a:rPr lang="en-US" baseline="0" dirty="0" err="1" smtClean="0"/>
              <a:t>coliform</a:t>
            </a:r>
            <a:r>
              <a:rPr lang="en-US" baseline="0" dirty="0" smtClean="0"/>
              <a:t> data and sanitary surveys performed by DEH SS.  </a:t>
            </a:r>
          </a:p>
          <a:p>
            <a:r>
              <a:rPr lang="en-US" baseline="0" dirty="0" smtClean="0"/>
              <a:t>The DEH growing area fecal </a:t>
            </a:r>
            <a:r>
              <a:rPr lang="en-US" baseline="0" dirty="0" err="1" smtClean="0"/>
              <a:t>coliform</a:t>
            </a:r>
            <a:r>
              <a:rPr lang="en-US" baseline="0" dirty="0" smtClean="0"/>
              <a:t> criteria are the same as the DWQ SA water quality standards.  </a:t>
            </a:r>
          </a:p>
          <a:p>
            <a:r>
              <a:rPr lang="en-US" baseline="0" dirty="0" smtClean="0"/>
              <a:t>Aquatic life and recreation uses and criteria are also assessed in SA waters when data are available to assess these uses.</a:t>
            </a:r>
          </a:p>
          <a:p>
            <a:r>
              <a:rPr lang="en-US" baseline="0" dirty="0" smtClean="0"/>
              <a:t>In the early part of this century DWQ changed its methodology so that all non approved waters would be impaired.  Previously conditional waters were assessed as supporting.</a:t>
            </a:r>
          </a:p>
          <a:p>
            <a:r>
              <a:rPr lang="en-US" baseline="0" dirty="0" smtClean="0"/>
              <a:t>This change in assessment method was encouraged by the CRC and MFC and approved by the EMC during the WOK basin plan approval process in October 2001</a:t>
            </a:r>
            <a:endParaRPr lang="en-US" dirty="0"/>
          </a:p>
        </p:txBody>
      </p:sp>
      <p:sp>
        <p:nvSpPr>
          <p:cNvPr id="4" name="Slide Number Placeholder 3"/>
          <p:cNvSpPr>
            <a:spLocks noGrp="1"/>
          </p:cNvSpPr>
          <p:nvPr>
            <p:ph type="sldNum" sz="quarter" idx="10"/>
          </p:nvPr>
        </p:nvSpPr>
        <p:spPr/>
        <p:txBody>
          <a:bodyPr/>
          <a:lstStyle/>
          <a:p>
            <a:fld id="{47760504-7E5F-422C-9E7C-C28F44F3424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Same Side Corner Rectangle 6"/>
          <p:cNvSpPr/>
          <p:nvPr/>
        </p:nvSpPr>
        <p:spPr>
          <a:xfrm flipV="1">
            <a:off x="228600" y="4724400"/>
            <a:ext cx="8686800" cy="1828800"/>
          </a:xfrm>
          <a:prstGeom prst="round2SameRect">
            <a:avLst>
              <a:gd name="adj1" fmla="val 10784"/>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p:cNvSpPr/>
          <p:nvPr/>
        </p:nvSpPr>
        <p:spPr>
          <a:xfrm>
            <a:off x="228600" y="228600"/>
            <a:ext cx="8686800" cy="4419600"/>
          </a:xfrm>
          <a:prstGeom prst="round2SameRect">
            <a:avLst>
              <a:gd name="adj1" fmla="val 2821"/>
              <a:gd name="adj2" fmla="val 0"/>
            </a:avLst>
          </a:prstGeom>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ctrTitle"/>
          </p:nvPr>
        </p:nvSpPr>
        <p:spPr>
          <a:xfrm>
            <a:off x="609600" y="533400"/>
            <a:ext cx="7924800" cy="3886201"/>
          </a:xfrm>
        </p:spPr>
        <p:txBody>
          <a:bodyPr>
            <a:normAutofit/>
          </a:bodyPr>
          <a:lstStyle>
            <a:lvl1pPr algn="ctr">
              <a:defRPr sz="4800">
                <a:effectLst/>
              </a:defRPr>
            </a:lvl1pPr>
          </a:lstStyle>
          <a:p>
            <a:r>
              <a:rPr lang="en-US" smtClean="0"/>
              <a:t>Click to edit Master title style</a:t>
            </a:r>
            <a:endParaRPr lang="en-US" dirty="0"/>
          </a:p>
        </p:txBody>
      </p:sp>
      <p:sp>
        <p:nvSpPr>
          <p:cNvPr id="3" name="Rectangle 2"/>
          <p:cNvSpPr>
            <a:spLocks noGrp="1"/>
          </p:cNvSpPr>
          <p:nvPr>
            <p:ph type="subTitle" idx="1"/>
          </p:nvPr>
        </p:nvSpPr>
        <p:spPr>
          <a:xfrm>
            <a:off x="304800" y="4800600"/>
            <a:ext cx="8534400" cy="1600200"/>
          </a:xfrm>
        </p:spPr>
        <p:txBody>
          <a:bodyPr anchor="ctr">
            <a:normAutofit/>
          </a:bodyPr>
          <a:lstStyle>
            <a:lvl1pPr marL="0" indent="0" algn="ctr">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a:spLocks noGrp="1"/>
          </p:cNvSpPr>
          <p:nvPr>
            <p:ph type="dt" sz="half" idx="10"/>
          </p:nvPr>
        </p:nvSpPr>
        <p:spPr>
          <a:xfrm>
            <a:off x="228600" y="6553200"/>
            <a:ext cx="2133600" cy="287782"/>
          </a:xfrm>
        </p:spPr>
        <p:txBody>
          <a:bodyPr/>
          <a:lstStyle/>
          <a:p>
            <a:fld id="{2460B98E-421F-4FA6-9135-D6C9B8EE37B6}" type="datetime1">
              <a:rPr lang="en-US" smtClean="0"/>
              <a:pPr/>
              <a:t>1/12/2012</a:t>
            </a:fld>
            <a:endParaRPr lang="en-US"/>
          </a:p>
        </p:txBody>
      </p:sp>
      <p:sp>
        <p:nvSpPr>
          <p:cNvPr id="5" name="Rectangle 4"/>
          <p:cNvSpPr>
            <a:spLocks noGrp="1"/>
          </p:cNvSpPr>
          <p:nvPr>
            <p:ph type="ftr" sz="quarter" idx="11"/>
          </p:nvPr>
        </p:nvSpPr>
        <p:spPr>
          <a:xfrm>
            <a:off x="2895600" y="6553200"/>
            <a:ext cx="3429000" cy="287782"/>
          </a:xfrm>
        </p:spPr>
        <p:txBody>
          <a:bodyPr/>
          <a:lstStyle/>
          <a:p>
            <a:r>
              <a:rPr lang="en-US" smtClean="0"/>
              <a:t>protect and enhance North Carolina's surface water and groundwater resources</a:t>
            </a:r>
            <a:endParaRPr lang="en-US"/>
          </a:p>
        </p:txBody>
      </p:sp>
      <p:sp>
        <p:nvSpPr>
          <p:cNvPr id="6" name="Rectangle 5"/>
          <p:cNvSpPr>
            <a:spLocks noGrp="1"/>
          </p:cNvSpPr>
          <p:nvPr>
            <p:ph type="sldNum" sz="quarter" idx="12"/>
          </p:nvPr>
        </p:nvSpPr>
        <p:spPr>
          <a:xfrm>
            <a:off x="6858000" y="6553200"/>
            <a:ext cx="2057400" cy="287782"/>
          </a:xfrm>
        </p:spPr>
        <p:txBody>
          <a:bodyPr/>
          <a:lstStyle/>
          <a:p>
            <a:fld id="{E22D8B93-353C-4E7C-BD32-B125E1D2A88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dt" sz="half" idx="10"/>
          </p:nvPr>
        </p:nvSpPr>
        <p:spPr/>
        <p:txBody>
          <a:bodyPr/>
          <a:lstStyle/>
          <a:p>
            <a:fld id="{5D21154E-03D3-460C-8FC7-635A4608FA92}" type="datetime1">
              <a:rPr lang="en-US" smtClean="0"/>
              <a:pPr/>
              <a:t>1/12/2012</a:t>
            </a:fld>
            <a:endParaRPr lang="en-US"/>
          </a:p>
        </p:txBody>
      </p:sp>
      <p:sp>
        <p:nvSpPr>
          <p:cNvPr id="5" name="Rectangle 4"/>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6" name="Rectangle 5"/>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3" name="Rectangle 2"/>
          <p:cNvSpPr>
            <a:spLocks noGrp="1"/>
          </p:cNvSpPr>
          <p:nvPr>
            <p:ph type="body" orient="vert" idx="1"/>
          </p:nvPr>
        </p:nvSpPr>
        <p:spPr>
          <a:xfrm>
            <a:off x="457200" y="274638"/>
            <a:ext cx="6400800" cy="6049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type="dt" sz="half" idx="10"/>
          </p:nvPr>
        </p:nvSpPr>
        <p:spPr/>
        <p:txBody>
          <a:bodyPr/>
          <a:lstStyle/>
          <a:p>
            <a:fld id="{6E7AE70D-021D-426C-9572-6B381726880F}" type="datetime1">
              <a:rPr lang="en-US" smtClean="0"/>
              <a:pPr/>
              <a:t>1/12/2012</a:t>
            </a:fld>
            <a:endParaRPr lang="en-US"/>
          </a:p>
        </p:txBody>
      </p:sp>
      <p:sp>
        <p:nvSpPr>
          <p:cNvPr id="5" name="Rectangle 4"/>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6" name="Rectangle 5"/>
          <p:cNvSpPr>
            <a:spLocks noGrp="1"/>
          </p:cNvSpPr>
          <p:nvPr>
            <p:ph type="sldNum" sz="quarter" idx="12"/>
          </p:nvPr>
        </p:nvSpPr>
        <p:spPr/>
        <p:txBody>
          <a:bodyPr/>
          <a:lstStyle/>
          <a:p>
            <a:fld id="{E22D8B93-353C-4E7C-BD32-B125E1D2A889}" type="slidenum">
              <a:rPr lang="en-US" smtClean="0"/>
              <a:pPr/>
              <a:t>‹#›</a:t>
            </a:fld>
            <a:endParaRPr lang="en-US"/>
          </a:p>
        </p:txBody>
      </p:sp>
      <p:sp>
        <p:nvSpPr>
          <p:cNvPr id="7" name="Round Same Side Corner Rectangle 6"/>
          <p:cNvSpPr/>
          <p:nvPr/>
        </p:nvSpPr>
        <p:spPr>
          <a:xfrm rot="5400000">
            <a:off x="4862513" y="2300287"/>
            <a:ext cx="6096000" cy="1952625"/>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orient="vert"/>
          </p:nvPr>
        </p:nvSpPr>
        <p:spPr>
          <a:xfrm>
            <a:off x="7029450" y="274638"/>
            <a:ext cx="1752600" cy="5973762"/>
          </a:xfrm>
        </p:spPr>
        <p:txBody>
          <a:bodyPr vert="eaVert"/>
          <a:lstStyle>
            <a:lvl1pPr>
              <a:defRPr>
                <a:solidFill>
                  <a:srgbClr val="FFFFFF"/>
                </a:solidFill>
              </a:defRPr>
            </a:lvl1pPr>
          </a:lstStyle>
          <a:p>
            <a:r>
              <a:rPr lang="en-US" smtClean="0"/>
              <a:t>Click to edit Master title style</a:t>
            </a:r>
            <a:endParaRPr lang="en-US" dirty="0"/>
          </a:p>
        </p:txBody>
      </p:sp>
      <p:cxnSp>
        <p:nvCxnSpPr>
          <p:cNvPr id="8" name="Straight Connector 7"/>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3" name="Rectangle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dt" sz="half" idx="10"/>
          </p:nvPr>
        </p:nvSpPr>
        <p:spPr/>
        <p:txBody>
          <a:bodyPr/>
          <a:lstStyle/>
          <a:p>
            <a:fld id="{E3C6E1C0-2FAB-4AFD-ACB4-A5C4757DED68}" type="datetime1">
              <a:rPr lang="en-US" smtClean="0"/>
              <a:pPr/>
              <a:t>1/12/2012</a:t>
            </a:fld>
            <a:endParaRPr lang="en-US"/>
          </a:p>
        </p:txBody>
      </p:sp>
      <p:sp>
        <p:nvSpPr>
          <p:cNvPr id="5" name="Rectangle 4"/>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6" name="Rectangle 5"/>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ound Same Side Corner Rectangle 7"/>
          <p:cNvSpPr/>
          <p:nvPr/>
        </p:nvSpPr>
        <p:spPr>
          <a:xfrm>
            <a:off x="228600" y="228600"/>
            <a:ext cx="8686800" cy="4953000"/>
          </a:xfrm>
          <a:prstGeom prst="round2SameRect">
            <a:avLst>
              <a:gd name="adj1" fmla="val 2821"/>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p:cNvSpPr/>
          <p:nvPr/>
        </p:nvSpPr>
        <p:spPr>
          <a:xfrm flipV="1">
            <a:off x="228600" y="5257800"/>
            <a:ext cx="8686800" cy="1295400"/>
          </a:xfrm>
          <a:prstGeom prst="round2SameRect">
            <a:avLst>
              <a:gd name="adj1" fmla="val 10784"/>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685800" y="838200"/>
            <a:ext cx="7772400" cy="4191000"/>
          </a:xfrm>
        </p:spPr>
        <p:txBody>
          <a:bodyPr anchor="ctr"/>
          <a:lstStyle>
            <a:lvl1pPr algn="ctr">
              <a:defRPr sz="4800" b="0" cap="none" baseline="0">
                <a:solidFill>
                  <a:schemeClr val="bg2"/>
                </a:solidFill>
                <a:effectLst/>
              </a:defRPr>
            </a:lvl1pPr>
          </a:lstStyle>
          <a:p>
            <a:r>
              <a:rPr lang="en-US" smtClean="0"/>
              <a:t>Click to edit Master title style</a:t>
            </a:r>
            <a:endParaRPr lang="en-US" dirty="0"/>
          </a:p>
        </p:txBody>
      </p:sp>
      <p:sp>
        <p:nvSpPr>
          <p:cNvPr id="3" name="Rectangle 2"/>
          <p:cNvSpPr>
            <a:spLocks noGrp="1"/>
          </p:cNvSpPr>
          <p:nvPr>
            <p:ph type="body" idx="1"/>
          </p:nvPr>
        </p:nvSpPr>
        <p:spPr>
          <a:xfrm>
            <a:off x="722313" y="5410200"/>
            <a:ext cx="7772400" cy="1042987"/>
          </a:xfrm>
        </p:spPr>
        <p:txBody>
          <a:bodyPr anchor="ctr">
            <a:normAutofit/>
          </a:bodyPr>
          <a:lstStyle>
            <a:lvl1pPr marL="0" indent="0" algn="ctr">
              <a:buNone/>
              <a:defRPr sz="28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Rectangle 3"/>
          <p:cNvSpPr>
            <a:spLocks noGrp="1"/>
          </p:cNvSpPr>
          <p:nvPr>
            <p:ph type="dt" sz="half" idx="10"/>
          </p:nvPr>
        </p:nvSpPr>
        <p:spPr/>
        <p:txBody>
          <a:bodyPr/>
          <a:lstStyle/>
          <a:p>
            <a:fld id="{38E98FC3-CDA5-456F-B048-F482A4D68EBA}" type="datetime1">
              <a:rPr lang="en-US" smtClean="0"/>
              <a:pPr/>
              <a:t>1/12/2012</a:t>
            </a:fld>
            <a:endParaRPr lang="en-US"/>
          </a:p>
        </p:txBody>
      </p:sp>
      <p:sp>
        <p:nvSpPr>
          <p:cNvPr id="5" name="Rectangle 4"/>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6" name="Rectangle 5"/>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sz="half" idx="1"/>
          </p:nvPr>
        </p:nvSpPr>
        <p:spPr>
          <a:xfrm>
            <a:off x="301752"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sz="half" idx="2"/>
          </p:nvPr>
        </p:nvSpPr>
        <p:spPr>
          <a:xfrm>
            <a:off x="4648200" y="1600200"/>
            <a:ext cx="4160520" cy="475488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fld id="{498C55E6-7798-4E3D-8DC1-E76FE97A62D6}" type="datetime1">
              <a:rPr lang="en-US" smtClean="0"/>
              <a:pPr/>
              <a:t>1/12/2012</a:t>
            </a:fld>
            <a:endParaRPr lang="en-US"/>
          </a:p>
        </p:txBody>
      </p:sp>
      <p:sp>
        <p:nvSpPr>
          <p:cNvPr id="6" name="Rectangle 5"/>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7" name="Rectangle 6"/>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defRPr/>
            </a:lvl1pPr>
          </a:lstStyle>
          <a:p>
            <a:r>
              <a:rPr lang="en-US" smtClean="0"/>
              <a:t>Click to edit Master title style</a:t>
            </a:r>
            <a:endParaRPr lang="en-US"/>
          </a:p>
        </p:txBody>
      </p:sp>
      <p:sp>
        <p:nvSpPr>
          <p:cNvPr id="3" name="Rectangle 2"/>
          <p:cNvSpPr>
            <a:spLocks noGrp="1"/>
          </p:cNvSpPr>
          <p:nvPr>
            <p:ph type="body" idx="1"/>
          </p:nvPr>
        </p:nvSpPr>
        <p:spPr>
          <a:xfrm>
            <a:off x="301752"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Rectangle 3"/>
          <p:cNvSpPr>
            <a:spLocks noGrp="1"/>
          </p:cNvSpPr>
          <p:nvPr>
            <p:ph sz="half" idx="2"/>
          </p:nvPr>
        </p:nvSpPr>
        <p:spPr>
          <a:xfrm>
            <a:off x="301752"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body" sz="quarter" idx="3"/>
          </p:nvPr>
        </p:nvSpPr>
        <p:spPr>
          <a:xfrm>
            <a:off x="4645024" y="1535112"/>
            <a:ext cx="4160520" cy="827087"/>
          </a:xfrm>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tx2"/>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5"/>
          <p:cNvSpPr>
            <a:spLocks noGrp="1"/>
          </p:cNvSpPr>
          <p:nvPr>
            <p:ph sz="quarter" idx="4"/>
          </p:nvPr>
        </p:nvSpPr>
        <p:spPr>
          <a:xfrm>
            <a:off x="4645024" y="2373312"/>
            <a:ext cx="41605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p:cNvSpPr>
          <p:nvPr>
            <p:ph type="dt" sz="half" idx="10"/>
          </p:nvPr>
        </p:nvSpPr>
        <p:spPr/>
        <p:txBody>
          <a:bodyPr/>
          <a:lstStyle/>
          <a:p>
            <a:fld id="{99593FDF-7143-43C7-A6D9-5E9910F84A56}" type="datetime1">
              <a:rPr lang="en-US" smtClean="0"/>
              <a:pPr/>
              <a:t>1/12/2012</a:t>
            </a:fld>
            <a:endParaRPr lang="en-US"/>
          </a:p>
        </p:txBody>
      </p:sp>
      <p:sp>
        <p:nvSpPr>
          <p:cNvPr id="8" name="Rectangle 7"/>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9" name="Rectangle 8"/>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type="dt" sz="half" idx="10"/>
          </p:nvPr>
        </p:nvSpPr>
        <p:spPr/>
        <p:txBody>
          <a:bodyPr/>
          <a:lstStyle/>
          <a:p>
            <a:fld id="{0A155CB2-E85C-4433-B2A7-E77FF460A19C}" type="datetime1">
              <a:rPr lang="en-US" smtClean="0"/>
              <a:pPr/>
              <a:t>1/12/2012</a:t>
            </a:fld>
            <a:endParaRPr lang="en-US"/>
          </a:p>
        </p:txBody>
      </p:sp>
      <p:sp>
        <p:nvSpPr>
          <p:cNvPr id="4" name="Rectangle 3"/>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5" name="Rectangle 4"/>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a:spLocks noGrp="1"/>
          </p:cNvSpPr>
          <p:nvPr>
            <p:ph type="dt" sz="half" idx="10"/>
          </p:nvPr>
        </p:nvSpPr>
        <p:spPr/>
        <p:txBody>
          <a:bodyPr/>
          <a:lstStyle/>
          <a:p>
            <a:fld id="{E33EB359-95AE-48F3-BF31-C026B195BC8F}" type="datetime1">
              <a:rPr lang="en-US" smtClean="0"/>
              <a:pPr/>
              <a:t>1/12/2012</a:t>
            </a:fld>
            <a:endParaRPr lang="en-US"/>
          </a:p>
        </p:txBody>
      </p:sp>
      <p:sp>
        <p:nvSpPr>
          <p:cNvPr id="3" name="Rectangle 2"/>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4" name="Rectangle 3"/>
          <p:cNvSpPr>
            <a:spLocks noGrp="1"/>
          </p:cNvSpPr>
          <p:nvPr>
            <p:ph type="sldNum" sz="quarter" idx="12"/>
          </p:nvPr>
        </p:nvSpPr>
        <p:spPr/>
        <p:txBody>
          <a:bodyPr/>
          <a:lstStyle/>
          <a:p>
            <a:fld id="{E22D8B93-353C-4E7C-BD32-B125E1D2A88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smtClean="0"/>
              <a:t>Click to edit Master title style</a:t>
            </a:r>
            <a:endParaRPr lang="en-US" dirty="0"/>
          </a:p>
        </p:txBody>
      </p:sp>
      <p:sp>
        <p:nvSpPr>
          <p:cNvPr id="3" name="Rectangle 2"/>
          <p:cNvSpPr>
            <a:spLocks noGrp="1"/>
          </p:cNvSpPr>
          <p:nvPr>
            <p:ph idx="1"/>
          </p:nvPr>
        </p:nvSpPr>
        <p:spPr>
          <a:xfrm>
            <a:off x="228600" y="1600200"/>
            <a:ext cx="8686800" cy="472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fld id="{B9B45F9A-B826-400B-8B82-42A49F93A7B4}" type="datetime1">
              <a:rPr lang="en-US" smtClean="0"/>
              <a:pPr/>
              <a:t>1/12/2012</a:t>
            </a:fld>
            <a:endParaRPr lang="en-US"/>
          </a:p>
        </p:txBody>
      </p:sp>
      <p:sp>
        <p:nvSpPr>
          <p:cNvPr id="6" name="Rectangle 5"/>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7" name="Rectangle 6"/>
          <p:cNvSpPr>
            <a:spLocks noGrp="1"/>
          </p:cNvSpPr>
          <p:nvPr>
            <p:ph type="sldNum" sz="quarter" idx="12"/>
          </p:nvPr>
        </p:nvSpPr>
        <p:spPr/>
        <p:txBody>
          <a:bodyPr/>
          <a:lstStyle/>
          <a:p>
            <a:fld id="{E22D8B93-353C-4E7C-BD32-B125E1D2A889}" type="slidenum">
              <a:rPr lang="en-US" smtClean="0"/>
              <a:pPr/>
              <a:t>‹#›</a:t>
            </a:fld>
            <a:endParaRPr lang="en-US"/>
          </a:p>
        </p:txBody>
      </p:sp>
      <p:cxnSp>
        <p:nvCxnSpPr>
          <p:cNvPr id="9" name="Straight Connector 8"/>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 useBgFill="1">
        <p:nvSpPr>
          <p:cNvPr id="10" name="Rectangle 9"/>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lgn="l">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p:cNvSpPr>
          <p:nvPr>
            <p:ph type="pic" idx="1"/>
          </p:nvPr>
        </p:nvSpPr>
        <p:spPr>
          <a:xfrm>
            <a:off x="228600" y="1524000"/>
            <a:ext cx="8686800" cy="4910328"/>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Rectangle 4"/>
          <p:cNvSpPr>
            <a:spLocks noGrp="1"/>
          </p:cNvSpPr>
          <p:nvPr>
            <p:ph type="dt" sz="half" idx="10"/>
          </p:nvPr>
        </p:nvSpPr>
        <p:spPr/>
        <p:txBody>
          <a:bodyPr/>
          <a:lstStyle/>
          <a:p>
            <a:fld id="{2E24599C-685C-41D1-80B8-1CA11FA2D3B1}" type="datetime1">
              <a:rPr lang="en-US" smtClean="0"/>
              <a:pPr/>
              <a:t>1/12/2012</a:t>
            </a:fld>
            <a:endParaRPr lang="en-US"/>
          </a:p>
        </p:txBody>
      </p:sp>
      <p:sp>
        <p:nvSpPr>
          <p:cNvPr id="6" name="Rectangle 5"/>
          <p:cNvSpPr>
            <a:spLocks noGrp="1"/>
          </p:cNvSpPr>
          <p:nvPr>
            <p:ph type="ftr" sz="quarter" idx="11"/>
          </p:nvPr>
        </p:nvSpPr>
        <p:spPr/>
        <p:txBody>
          <a:bodyPr/>
          <a:lstStyle/>
          <a:p>
            <a:r>
              <a:rPr lang="en-US" smtClean="0"/>
              <a:t>protect and enhance North Carolina's surface water and groundwater resources</a:t>
            </a:r>
            <a:endParaRPr lang="en-US"/>
          </a:p>
        </p:txBody>
      </p:sp>
      <p:sp>
        <p:nvSpPr>
          <p:cNvPr id="7" name="Rectangle 6"/>
          <p:cNvSpPr>
            <a:spLocks noGrp="1"/>
          </p:cNvSpPr>
          <p:nvPr>
            <p:ph type="sldNum" sz="quarter" idx="12"/>
          </p:nvPr>
        </p:nvSpPr>
        <p:spPr/>
        <p:txBody>
          <a:bodyPr/>
          <a:lstStyle/>
          <a:p>
            <a:fld id="{E22D8B93-353C-4E7C-BD32-B125E1D2A889}" type="slidenum">
              <a:rPr lang="en-US" smtClean="0"/>
              <a:pPr/>
              <a:t>‹#›</a:t>
            </a:fld>
            <a:endParaRPr lang="en-US"/>
          </a:p>
        </p:txBody>
      </p:sp>
      <p:sp useBgFill="1">
        <p:nvSpPr>
          <p:cNvPr id="9" name="Rectangle 8"/>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smtClean="0"/>
              <a:t>Click to edit Master title style</a:t>
            </a:r>
            <a:endParaRPr lang="en-US" dirty="0"/>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1" name="Straight Connector 10"/>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 Same Side Corner Rectangle 6"/>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04800" y="274638"/>
            <a:ext cx="85344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04800" y="1600200"/>
            <a:ext cx="85344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28600" y="6520942"/>
            <a:ext cx="2133600" cy="320040"/>
          </a:xfrm>
          <a:prstGeom prst="rect">
            <a:avLst/>
          </a:prstGeom>
        </p:spPr>
        <p:txBody>
          <a:bodyPr vert="horz" lIns="91440" tIns="45720" rIns="91440" bIns="45720" rtlCol="0" anchor="ctr"/>
          <a:lstStyle>
            <a:lvl1pPr algn="l">
              <a:defRPr sz="1200">
                <a:solidFill>
                  <a:schemeClr val="tx2"/>
                </a:solidFill>
              </a:defRPr>
            </a:lvl1pPr>
          </a:lstStyle>
          <a:p>
            <a:fld id="{D58B4B61-72B9-4B4D-B02A-F17798218A52}" type="datetime1">
              <a:rPr lang="en-US" smtClean="0"/>
              <a:pPr/>
              <a:t>1/12/2012</a:t>
            </a:fld>
            <a:endParaRPr lang="en-US"/>
          </a:p>
        </p:txBody>
      </p:sp>
      <p:sp>
        <p:nvSpPr>
          <p:cNvPr id="5" name="Footer Placeholder 4"/>
          <p:cNvSpPr>
            <a:spLocks noGrp="1"/>
          </p:cNvSpPr>
          <p:nvPr>
            <p:ph type="ftr" sz="quarter" idx="3"/>
          </p:nvPr>
        </p:nvSpPr>
        <p:spPr>
          <a:xfrm>
            <a:off x="2895600" y="6520942"/>
            <a:ext cx="3429000" cy="320040"/>
          </a:xfrm>
          <a:prstGeom prst="rect">
            <a:avLst/>
          </a:prstGeom>
        </p:spPr>
        <p:txBody>
          <a:bodyPr vert="horz" lIns="91440" tIns="45720" rIns="91440" bIns="45720" rtlCol="0" anchor="ctr"/>
          <a:lstStyle>
            <a:lvl1pPr algn="ctr">
              <a:defRPr sz="1200">
                <a:solidFill>
                  <a:schemeClr val="tx2"/>
                </a:solidFill>
              </a:defRPr>
            </a:lvl1pPr>
          </a:lstStyle>
          <a:p>
            <a:r>
              <a:rPr lang="en-US" smtClean="0"/>
              <a:t>protect and enhance North Carolina's surface water and groundwater resources</a:t>
            </a:r>
            <a:endParaRPr lang="en-US"/>
          </a:p>
        </p:txBody>
      </p:sp>
      <p:sp>
        <p:nvSpPr>
          <p:cNvPr id="6" name="Slide Number Placeholder 5"/>
          <p:cNvSpPr>
            <a:spLocks noGrp="1"/>
          </p:cNvSpPr>
          <p:nvPr>
            <p:ph type="sldNum" sz="quarter" idx="4"/>
          </p:nvPr>
        </p:nvSpPr>
        <p:spPr>
          <a:xfrm>
            <a:off x="6781800" y="6520942"/>
            <a:ext cx="2133600" cy="320040"/>
          </a:xfrm>
          <a:prstGeom prst="rect">
            <a:avLst/>
          </a:prstGeom>
        </p:spPr>
        <p:txBody>
          <a:bodyPr vert="horz" lIns="91440" tIns="45720" rIns="91440" bIns="45720" rtlCol="0" anchor="ctr"/>
          <a:lstStyle>
            <a:lvl1pPr algn="r">
              <a:defRPr sz="1200">
                <a:solidFill>
                  <a:schemeClr val="tx2"/>
                </a:solidFill>
              </a:defRPr>
            </a:lvl1pPr>
          </a:lstStyle>
          <a:p>
            <a:fld id="{E22D8B93-353C-4E7C-BD32-B125E1D2A889}" type="slidenum">
              <a:rPr lang="en-US" smtClean="0"/>
              <a:pPr/>
              <a:t>‹#›</a:t>
            </a:fld>
            <a:endParaRPr lang="en-US"/>
          </a:p>
        </p:txBody>
      </p:sp>
      <p:cxnSp>
        <p:nvCxnSpPr>
          <p:cNvPr id="8" name="Straight Connector 7"/>
          <p:cNvCxnSpPr/>
          <p:nvPr/>
        </p:nvCxnSpPr>
        <p:spPr>
          <a:xfrm>
            <a:off x="228600" y="6524625"/>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sldNum="0" hdr="0" ftr="0" dt="0"/>
  <p:txStyles>
    <p:titleStyle>
      <a:lvl1pPr algn="ctr" defTabSz="914400" rtl="0" eaLnBrk="1" latinLnBrk="0" hangingPunct="1">
        <a:spcBef>
          <a:spcPct val="0"/>
        </a:spcBef>
        <a:buNone/>
        <a:defRPr sz="3600" kern="1200">
          <a:solidFill>
            <a:srgbClr val="FFFFFF"/>
          </a:solidFill>
          <a:effectLst/>
          <a:latin typeface="+mj-lt"/>
          <a:ea typeface="+mj-ea"/>
          <a:cs typeface="+mj-cs"/>
        </a:defRPr>
      </a:lvl1pPr>
    </p:titleStyle>
    <p:bodyStyle>
      <a:lvl1pPr marL="274320" indent="-274320" algn="l" defTabSz="914400" rtl="0" eaLnBrk="1" latinLnBrk="0" hangingPunct="1">
        <a:spcBef>
          <a:spcPct val="20000"/>
        </a:spcBef>
        <a:buClr>
          <a:schemeClr val="accent2"/>
        </a:buClr>
        <a:buSzPct val="85000"/>
        <a:buFont typeface="Wingdings 2" pitchFamily="18" charset="2"/>
        <a:buChar char=""/>
        <a:defRPr sz="2800" kern="1200">
          <a:solidFill>
            <a:schemeClr val="tx1"/>
          </a:solidFill>
          <a:latin typeface="+mn-lt"/>
          <a:ea typeface="+mn-ea"/>
          <a:cs typeface="+mn-cs"/>
        </a:defRPr>
      </a:lvl1pPr>
      <a:lvl2pPr marL="548640" indent="-228600" algn="l" defTabSz="914400" rtl="0" eaLnBrk="1" latinLnBrk="0" hangingPunct="1">
        <a:spcBef>
          <a:spcPct val="20000"/>
        </a:spcBef>
        <a:buClr>
          <a:schemeClr val="accent2"/>
        </a:buClr>
        <a:buSzPct val="85000"/>
        <a:buFont typeface="Wingdings 2" pitchFamily="18" charset="2"/>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2"/>
        </a:buClr>
        <a:buSzPct val="100000"/>
        <a:buFont typeface="Arial" pitchFamily="34" charset="0"/>
        <a:buChar char="•"/>
        <a:defRPr sz="1800" kern="1200">
          <a:solidFill>
            <a:schemeClr val="tx2"/>
          </a:solidFill>
          <a:latin typeface="+mn-lt"/>
          <a:ea typeface="+mn-ea"/>
          <a:cs typeface="+mn-cs"/>
        </a:defRPr>
      </a:lvl4pPr>
      <a:lvl5pPr marL="1280160" indent="-182880" algn="l" defTabSz="914400" rtl="0" eaLnBrk="1" latinLnBrk="0" hangingPunct="1">
        <a:spcBef>
          <a:spcPct val="20000"/>
        </a:spcBef>
        <a:buClr>
          <a:schemeClr val="accent2"/>
        </a:buClr>
        <a:buFont typeface="Arial" pitchFamily="34" charset="0"/>
        <a:buChar char="•"/>
        <a:defRPr sz="1800" kern="1200">
          <a:solidFill>
            <a:schemeClr val="tx1"/>
          </a:solidFill>
          <a:latin typeface="+mn-lt"/>
          <a:ea typeface="+mn-ea"/>
          <a:cs typeface="+mn-cs"/>
        </a:defRPr>
      </a:lvl5pPr>
      <a:lvl6pPr marL="1463040" indent="-182880" algn="l" defTabSz="914400" rtl="0" eaLnBrk="1" latinLnBrk="0" hangingPunct="1">
        <a:spcBef>
          <a:spcPct val="20000"/>
        </a:spcBef>
        <a:buClr>
          <a:schemeClr val="accent2"/>
        </a:buClr>
        <a:buFont typeface="Arial" pitchFamily="34" charset="0"/>
        <a:buChar char="•"/>
        <a:defRPr sz="1600" kern="1200">
          <a:solidFill>
            <a:schemeClr val="tx2"/>
          </a:solidFill>
          <a:latin typeface="+mn-lt"/>
          <a:ea typeface="+mn-ea"/>
          <a:cs typeface="+mn-cs"/>
        </a:defRPr>
      </a:lvl6pPr>
      <a:lvl7pPr marL="1737360" indent="-182880" algn="l" defTabSz="914400" rtl="0" eaLnBrk="1" latinLnBrk="0" hangingPunct="1">
        <a:spcBef>
          <a:spcPct val="20000"/>
        </a:spcBef>
        <a:buClr>
          <a:schemeClr val="accent2"/>
        </a:buClr>
        <a:buFont typeface="Arial" pitchFamily="34" charset="0"/>
        <a:buChar char="•"/>
        <a:defRPr sz="1600" kern="1200">
          <a:solidFill>
            <a:schemeClr val="tx1"/>
          </a:solidFill>
          <a:latin typeface="+mn-lt"/>
          <a:ea typeface="+mn-ea"/>
          <a:cs typeface="+mn-cs"/>
        </a:defRPr>
      </a:lvl7pPr>
      <a:lvl8pPr marL="1920240" indent="-182880" algn="l" defTabSz="914400" rtl="0" eaLnBrk="1" latinLnBrk="0" hangingPunct="1">
        <a:spcBef>
          <a:spcPct val="20000"/>
        </a:spcBef>
        <a:buClr>
          <a:schemeClr val="accent2"/>
        </a:buClr>
        <a:buFont typeface="Arial" pitchFamily="34" charset="0"/>
        <a:buChar char="•"/>
        <a:defRPr sz="1600" kern="1200" baseline="0">
          <a:solidFill>
            <a:schemeClr val="tx2"/>
          </a:solidFill>
          <a:latin typeface="+mn-lt"/>
          <a:ea typeface="+mn-ea"/>
          <a:cs typeface="+mn-cs"/>
        </a:defRPr>
      </a:lvl8pPr>
      <a:lvl9pPr marL="2194560" indent="-182880" algn="l" defTabSz="914400" rtl="0" eaLnBrk="1" latinLnBrk="0" hangingPunct="1">
        <a:spcBef>
          <a:spcPts val="310"/>
        </a:spcBef>
        <a:buClr>
          <a:schemeClr val="accent2"/>
        </a:buClr>
        <a:buFont typeface="Arial"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portal.ncdenr.org/web/wq/ps/mtu/assessmen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NC Assessment Methodology</a:t>
            </a:r>
            <a:endParaRPr lang="en-US" dirty="0"/>
          </a:p>
        </p:txBody>
      </p:sp>
      <p:sp>
        <p:nvSpPr>
          <p:cNvPr id="3" name="Subtitle 2"/>
          <p:cNvSpPr>
            <a:spLocks noGrp="1"/>
          </p:cNvSpPr>
          <p:nvPr>
            <p:ph type="subTitle" idx="1"/>
          </p:nvPr>
        </p:nvSpPr>
        <p:spPr/>
        <p:txBody>
          <a:bodyPr>
            <a:normAutofit/>
          </a:bodyPr>
          <a:lstStyle/>
          <a:p>
            <a:r>
              <a:rPr lang="en-US" dirty="0" smtClean="0"/>
              <a:t>Kathy </a:t>
            </a:r>
            <a:r>
              <a:rPr lang="en-US" dirty="0" err="1" smtClean="0"/>
              <a:t>Stecker</a:t>
            </a:r>
            <a:endParaRPr lang="en-US" dirty="0" smtClean="0"/>
          </a:p>
          <a:p>
            <a:r>
              <a:rPr lang="en-US" dirty="0" smtClean="0"/>
              <a:t>Cam McNutt</a:t>
            </a:r>
          </a:p>
          <a:p>
            <a:r>
              <a:rPr lang="en-US" b="1" dirty="0" smtClean="0"/>
              <a:t>DWQ Planning Section</a:t>
            </a:r>
            <a:endParaRPr lang="en-US" b="1" dirty="0"/>
          </a:p>
        </p:txBody>
      </p:sp>
      <p:sp>
        <p:nvSpPr>
          <p:cNvPr id="4" name="Rectangle 3"/>
          <p:cNvSpPr/>
          <p:nvPr/>
        </p:nvSpPr>
        <p:spPr>
          <a:xfrm>
            <a:off x="0" y="6553200"/>
            <a:ext cx="9144000" cy="253916"/>
          </a:xfrm>
          <a:prstGeom prst="rect">
            <a:avLst/>
          </a:prstGeom>
          <a:solidFill>
            <a:schemeClr val="accent5">
              <a:lumMod val="20000"/>
              <a:lumOff val="80000"/>
            </a:schemeClr>
          </a:solidFill>
        </p:spPr>
        <p:txBody>
          <a:bodyPr wrap="square">
            <a:spAutoFit/>
          </a:bodyPr>
          <a:lstStyle/>
          <a:p>
            <a:pPr algn="ctr"/>
            <a:r>
              <a:rPr lang="en-US" sz="1050" dirty="0" smtClean="0">
                <a:latin typeface="Kalinga" pitchFamily="34" charset="0"/>
                <a:cs typeface="Kalinga" pitchFamily="34" charset="0"/>
              </a:rPr>
              <a:t>To </a:t>
            </a:r>
            <a:r>
              <a:rPr lang="en-US" sz="1050" b="1" dirty="0" smtClean="0">
                <a:latin typeface="Kalinga" pitchFamily="34" charset="0"/>
                <a:cs typeface="Kalinga" pitchFamily="34" charset="0"/>
              </a:rPr>
              <a:t>protect and enhance </a:t>
            </a:r>
            <a:r>
              <a:rPr lang="en-US" sz="1050" dirty="0" smtClean="0">
                <a:latin typeface="Kalinga" pitchFamily="34" charset="0"/>
                <a:cs typeface="Kalinga" pitchFamily="34" charset="0"/>
              </a:rPr>
              <a:t>North Carolina's surface water and groundwater resources for the citizens of North Carolina and future generations.</a:t>
            </a:r>
            <a:endParaRPr lang="en-US" sz="1050" dirty="0">
              <a:latin typeface="Kalinga" pitchFamily="34" charset="0"/>
              <a:cs typeface="Kaling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rot="16200000">
            <a:off x="-348734" y="4615934"/>
            <a:ext cx="1371600" cy="369332"/>
          </a:xfrm>
          <a:prstGeom prst="rect">
            <a:avLst/>
          </a:prstGeom>
          <a:noFill/>
          <a:ln w="9525">
            <a:noFill/>
            <a:miter lim="800000"/>
            <a:headEnd/>
            <a:tailEnd/>
          </a:ln>
          <a:effectLst/>
        </p:spPr>
        <p:txBody>
          <a:bodyPr wrap="square">
            <a:spAutoFit/>
          </a:bodyPr>
          <a:lstStyle/>
          <a:p>
            <a:r>
              <a:rPr lang="en-US" b="1" dirty="0" smtClean="0">
                <a:solidFill>
                  <a:srgbClr val="FF3300"/>
                </a:solidFill>
              </a:rPr>
              <a:t>Impaired</a:t>
            </a:r>
            <a:endParaRPr lang="en-US" b="1" dirty="0">
              <a:solidFill>
                <a:srgbClr val="FF3300"/>
              </a:solidFill>
            </a:endParaRPr>
          </a:p>
        </p:txBody>
      </p:sp>
      <p:sp>
        <p:nvSpPr>
          <p:cNvPr id="11" name="Line 5"/>
          <p:cNvSpPr>
            <a:spLocks noChangeShapeType="1"/>
          </p:cNvSpPr>
          <p:nvPr/>
        </p:nvSpPr>
        <p:spPr bwMode="auto">
          <a:xfrm>
            <a:off x="609600" y="3962386"/>
            <a:ext cx="7772400" cy="14"/>
          </a:xfrm>
          <a:prstGeom prst="line">
            <a:avLst/>
          </a:prstGeom>
          <a:noFill/>
          <a:ln w="82550">
            <a:solidFill>
              <a:srgbClr val="0000FF"/>
            </a:solidFill>
            <a:round/>
            <a:headEnd/>
            <a:tailEnd/>
          </a:ln>
          <a:effectLst/>
        </p:spPr>
        <p:txBody>
          <a:bodyPr/>
          <a:lstStyle/>
          <a:p>
            <a:endParaRPr lang="en-US"/>
          </a:p>
        </p:txBody>
      </p:sp>
      <p:sp>
        <p:nvSpPr>
          <p:cNvPr id="12" name="Line 6"/>
          <p:cNvSpPr>
            <a:spLocks noChangeShapeType="1"/>
          </p:cNvSpPr>
          <p:nvPr/>
        </p:nvSpPr>
        <p:spPr bwMode="auto">
          <a:xfrm>
            <a:off x="599340" y="4094238"/>
            <a:ext cx="7782660" cy="20562"/>
          </a:xfrm>
          <a:prstGeom prst="line">
            <a:avLst/>
          </a:prstGeom>
          <a:noFill/>
          <a:ln w="82550">
            <a:solidFill>
              <a:srgbClr val="FF0000"/>
            </a:solidFill>
            <a:round/>
            <a:headEnd/>
            <a:tailEnd/>
          </a:ln>
          <a:effectLst/>
        </p:spPr>
        <p:txBody>
          <a:bodyPr/>
          <a:lstStyle/>
          <a:p>
            <a:endParaRPr lang="en-US"/>
          </a:p>
        </p:txBody>
      </p:sp>
      <p:sp>
        <p:nvSpPr>
          <p:cNvPr id="14" name="Text Box 8"/>
          <p:cNvSpPr txBox="1">
            <a:spLocks noChangeArrowheads="1"/>
          </p:cNvSpPr>
          <p:nvPr/>
        </p:nvSpPr>
        <p:spPr bwMode="auto">
          <a:xfrm rot="16200000">
            <a:off x="-424934" y="3015734"/>
            <a:ext cx="1524000" cy="369332"/>
          </a:xfrm>
          <a:prstGeom prst="rect">
            <a:avLst/>
          </a:prstGeom>
          <a:noFill/>
          <a:ln w="9525">
            <a:noFill/>
            <a:miter lim="800000"/>
            <a:headEnd/>
            <a:tailEnd/>
          </a:ln>
          <a:effectLst/>
        </p:spPr>
        <p:txBody>
          <a:bodyPr wrap="square">
            <a:spAutoFit/>
          </a:bodyPr>
          <a:lstStyle/>
          <a:p>
            <a:r>
              <a:rPr lang="en-US" b="1" dirty="0" smtClean="0">
                <a:solidFill>
                  <a:srgbClr val="002060"/>
                </a:solidFill>
              </a:rPr>
              <a:t>Supporting</a:t>
            </a:r>
            <a:endParaRPr lang="en-US" b="1" dirty="0">
              <a:solidFill>
                <a:srgbClr val="002060"/>
              </a:solidFill>
            </a:endParaRPr>
          </a:p>
        </p:txBody>
      </p:sp>
      <p:sp>
        <p:nvSpPr>
          <p:cNvPr id="15" name="Line 9"/>
          <p:cNvSpPr>
            <a:spLocks noChangeShapeType="1"/>
          </p:cNvSpPr>
          <p:nvPr/>
        </p:nvSpPr>
        <p:spPr bwMode="auto">
          <a:xfrm>
            <a:off x="608078" y="4094238"/>
            <a:ext cx="1521" cy="1849362"/>
          </a:xfrm>
          <a:prstGeom prst="line">
            <a:avLst/>
          </a:prstGeom>
          <a:noFill/>
          <a:ln w="82550">
            <a:solidFill>
              <a:srgbClr val="FF0000"/>
            </a:solidFill>
            <a:round/>
            <a:headEnd/>
            <a:tailEnd/>
          </a:ln>
          <a:effectLst/>
        </p:spPr>
        <p:txBody>
          <a:bodyPr/>
          <a:lstStyle/>
          <a:p>
            <a:endParaRPr lang="en-US"/>
          </a:p>
        </p:txBody>
      </p:sp>
      <p:sp>
        <p:nvSpPr>
          <p:cNvPr id="16" name="Line 10"/>
          <p:cNvSpPr>
            <a:spLocks noChangeShapeType="1"/>
          </p:cNvSpPr>
          <p:nvPr/>
        </p:nvSpPr>
        <p:spPr bwMode="auto">
          <a:xfrm flipV="1">
            <a:off x="608078" y="2438400"/>
            <a:ext cx="1522" cy="1524000"/>
          </a:xfrm>
          <a:prstGeom prst="line">
            <a:avLst/>
          </a:prstGeom>
          <a:noFill/>
          <a:ln w="82550">
            <a:solidFill>
              <a:srgbClr val="0000FF"/>
            </a:solidFill>
            <a:round/>
            <a:headEnd/>
            <a:tailEnd/>
          </a:ln>
          <a:effectLst/>
        </p:spPr>
        <p:txBody>
          <a:bodyPr/>
          <a:lstStyle/>
          <a:p>
            <a:endParaRPr lang="en-US"/>
          </a:p>
        </p:txBody>
      </p:sp>
      <p:sp>
        <p:nvSpPr>
          <p:cNvPr id="20" name="Text Box 14"/>
          <p:cNvSpPr txBox="1">
            <a:spLocks noChangeArrowheads="1"/>
          </p:cNvSpPr>
          <p:nvPr/>
        </p:nvSpPr>
        <p:spPr bwMode="auto">
          <a:xfrm>
            <a:off x="2133600" y="304800"/>
            <a:ext cx="5410200" cy="461665"/>
          </a:xfrm>
          <a:prstGeom prst="rect">
            <a:avLst/>
          </a:prstGeom>
          <a:noFill/>
          <a:ln w="9525">
            <a:noFill/>
            <a:miter lim="800000"/>
            <a:headEnd/>
            <a:tailEnd/>
          </a:ln>
          <a:effectLst/>
        </p:spPr>
        <p:txBody>
          <a:bodyPr wrap="square">
            <a:spAutoFit/>
          </a:bodyPr>
          <a:lstStyle/>
          <a:p>
            <a:r>
              <a:rPr lang="en-US" sz="2400" b="1" dirty="0" smtClean="0"/>
              <a:t>Fish Consumption Assessment</a:t>
            </a:r>
            <a:endParaRPr lang="en-US" sz="2400" b="1" dirty="0"/>
          </a:p>
        </p:txBody>
      </p:sp>
      <p:sp>
        <p:nvSpPr>
          <p:cNvPr id="23" name="Text Box 14"/>
          <p:cNvSpPr txBox="1">
            <a:spLocks noChangeArrowheads="1"/>
          </p:cNvSpPr>
          <p:nvPr/>
        </p:nvSpPr>
        <p:spPr bwMode="auto">
          <a:xfrm>
            <a:off x="2590800" y="1143000"/>
            <a:ext cx="4038600" cy="646331"/>
          </a:xfrm>
          <a:prstGeom prst="rect">
            <a:avLst/>
          </a:prstGeom>
          <a:noFill/>
          <a:ln w="9525">
            <a:noFill/>
            <a:miter lim="800000"/>
            <a:headEnd/>
            <a:tailEnd/>
          </a:ln>
          <a:effectLst/>
        </p:spPr>
        <p:txBody>
          <a:bodyPr wrap="square">
            <a:spAutoFit/>
          </a:bodyPr>
          <a:lstStyle/>
          <a:p>
            <a:pPr algn="ctr"/>
            <a:r>
              <a:rPr lang="en-US" sz="2000" b="1" dirty="0" smtClean="0"/>
              <a:t>Fish Consumption Advisories</a:t>
            </a:r>
          </a:p>
          <a:p>
            <a:pPr algn="ctr"/>
            <a:r>
              <a:rPr lang="en-US" sz="1600" b="1" dirty="0" smtClean="0"/>
              <a:t>(Narrative Criteria)</a:t>
            </a:r>
            <a:endParaRPr lang="en-US" sz="1600" b="1" dirty="0"/>
          </a:p>
        </p:txBody>
      </p:sp>
      <p:sp>
        <p:nvSpPr>
          <p:cNvPr id="32" name="Text Box 25"/>
          <p:cNvSpPr txBox="1">
            <a:spLocks noChangeArrowheads="1"/>
          </p:cNvSpPr>
          <p:nvPr/>
        </p:nvSpPr>
        <p:spPr bwMode="auto">
          <a:xfrm>
            <a:off x="1371600" y="4572000"/>
            <a:ext cx="2362200" cy="1015663"/>
          </a:xfrm>
          <a:prstGeom prst="rect">
            <a:avLst/>
          </a:prstGeom>
          <a:solidFill>
            <a:srgbClr val="FF0000"/>
          </a:solidFill>
          <a:ln w="9525">
            <a:noFill/>
            <a:miter lim="800000"/>
            <a:headEnd/>
            <a:tailEnd/>
          </a:ln>
          <a:effectLst/>
        </p:spPr>
        <p:txBody>
          <a:bodyPr wrap="square">
            <a:spAutoFit/>
          </a:bodyPr>
          <a:lstStyle/>
          <a:p>
            <a:pPr algn="ctr"/>
            <a:r>
              <a:rPr lang="en-US" sz="2000" b="1" dirty="0" smtClean="0">
                <a:solidFill>
                  <a:schemeClr val="bg1"/>
                </a:solidFill>
              </a:rPr>
              <a:t>Site Specific Consumption Advisory</a:t>
            </a:r>
            <a:endParaRPr lang="en-US" sz="2000" b="1" dirty="0">
              <a:solidFill>
                <a:schemeClr val="bg1"/>
              </a:solidFill>
            </a:endParaRPr>
          </a:p>
        </p:txBody>
      </p:sp>
      <p:sp>
        <p:nvSpPr>
          <p:cNvPr id="38" name="Text Box 25"/>
          <p:cNvSpPr txBox="1">
            <a:spLocks noChangeArrowheads="1"/>
          </p:cNvSpPr>
          <p:nvPr/>
        </p:nvSpPr>
        <p:spPr bwMode="auto">
          <a:xfrm>
            <a:off x="2895600" y="2667000"/>
            <a:ext cx="3352800" cy="707886"/>
          </a:xfrm>
          <a:prstGeom prst="rect">
            <a:avLst/>
          </a:prstGeom>
          <a:noFill/>
          <a:ln w="9525">
            <a:noFill/>
            <a:miter lim="800000"/>
            <a:headEnd/>
            <a:tailEnd/>
          </a:ln>
          <a:effectLst/>
        </p:spPr>
        <p:txBody>
          <a:bodyPr wrap="square">
            <a:spAutoFit/>
          </a:bodyPr>
          <a:lstStyle/>
          <a:p>
            <a:pPr algn="ctr"/>
            <a:r>
              <a:rPr lang="en-US" sz="2000" b="1" dirty="0" smtClean="0">
                <a:solidFill>
                  <a:sysClr val="windowText" lastClr="000000"/>
                </a:solidFill>
              </a:rPr>
              <a:t>No Fish Consumption Advisory</a:t>
            </a:r>
            <a:endParaRPr lang="en-US" sz="2000" b="1" dirty="0">
              <a:solidFill>
                <a:sysClr val="windowText" lastClr="000000"/>
              </a:solidFill>
            </a:endParaRPr>
          </a:p>
        </p:txBody>
      </p:sp>
      <p:sp>
        <p:nvSpPr>
          <p:cNvPr id="17" name="Text Box 25"/>
          <p:cNvSpPr txBox="1">
            <a:spLocks noChangeArrowheads="1"/>
          </p:cNvSpPr>
          <p:nvPr/>
        </p:nvSpPr>
        <p:spPr bwMode="auto">
          <a:xfrm>
            <a:off x="5029200" y="4572000"/>
            <a:ext cx="2362200" cy="1323439"/>
          </a:xfrm>
          <a:prstGeom prst="rect">
            <a:avLst/>
          </a:prstGeom>
          <a:solidFill>
            <a:srgbClr val="FF0000"/>
          </a:solidFill>
          <a:ln w="9525">
            <a:noFill/>
            <a:miter lim="800000"/>
            <a:headEnd/>
            <a:tailEnd/>
          </a:ln>
          <a:effectLst/>
        </p:spPr>
        <p:txBody>
          <a:bodyPr wrap="square">
            <a:spAutoFit/>
          </a:bodyPr>
          <a:lstStyle/>
          <a:p>
            <a:pPr algn="ctr"/>
            <a:r>
              <a:rPr lang="en-US" sz="2000" b="1" dirty="0" smtClean="0">
                <a:solidFill>
                  <a:schemeClr val="bg1"/>
                </a:solidFill>
              </a:rPr>
              <a:t>Statewide Mercury Consumption Advice  </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685800" y="533400"/>
            <a:ext cx="7772400" cy="917575"/>
          </a:xfrm>
          <a:prstGeom prst="rect">
            <a:avLst/>
          </a:prstGeom>
        </p:spPr>
        <p:txBody>
          <a:bodyPr>
            <a:scene3d>
              <a:camera prst="orthographicFront"/>
              <a:lightRig rig="balanced" dir="t">
                <a:rot lat="0" lon="0" rev="2100000"/>
              </a:lightRig>
            </a:scene3d>
            <a:sp3d extrusionH="57150" prstMaterial="metal">
              <a:bevelT w="38100" h="25400"/>
              <a:contourClr>
                <a:schemeClr val="bg2"/>
              </a:contourClr>
            </a:sp3d>
          </a:bodyPr>
          <a:lstStyle/>
          <a:p>
            <a:pPr lvl="0" algn="ctr">
              <a:spcBef>
                <a:spcPct val="0"/>
              </a:spcBef>
              <a:defRPr/>
            </a:pPr>
            <a:r>
              <a:rPr lang="en-US" sz="3200" dirty="0" smtClean="0">
                <a:ln w="50800"/>
              </a:rPr>
              <a:t>How is Impairment Determined?</a:t>
            </a:r>
          </a:p>
          <a:p>
            <a:pPr lvl="0" algn="ctr">
              <a:spcBef>
                <a:spcPct val="0"/>
              </a:spcBef>
              <a:defRPr/>
            </a:pPr>
            <a:r>
              <a:rPr kumimoji="0" lang="en-US" sz="2000" b="1" i="0" u="none" strike="noStrike" kern="1200" normalizeH="0" baseline="0" noProof="0" dirty="0" smtClean="0">
                <a:ln w="50800"/>
                <a:uLnTx/>
                <a:uFillTx/>
                <a:latin typeface="+mj-lt"/>
                <a:ea typeface="+mj-ea"/>
                <a:cs typeface="+mj-cs"/>
              </a:rPr>
              <a:t>It’s not just</a:t>
            </a:r>
            <a:r>
              <a:rPr kumimoji="0" lang="en-US" sz="2000" b="1" i="0" u="none" strike="noStrike" kern="1200" normalizeH="0" noProof="0" dirty="0" smtClean="0">
                <a:ln w="50800"/>
                <a:uLnTx/>
                <a:uFillTx/>
                <a:latin typeface="+mj-lt"/>
                <a:ea typeface="+mj-ea"/>
                <a:cs typeface="+mj-cs"/>
              </a:rPr>
              <a:t> about Impairment</a:t>
            </a:r>
            <a:endParaRPr kumimoji="0" lang="en-US" sz="2000" b="1" i="0" u="none" strike="noStrike" kern="1200" normalizeH="0" baseline="0" noProof="0" dirty="0" smtClean="0">
              <a:ln w="50800"/>
              <a:uLnTx/>
              <a:uFillTx/>
              <a:latin typeface="+mj-lt"/>
              <a:ea typeface="+mj-ea"/>
              <a:cs typeface="+mj-cs"/>
            </a:endParaRPr>
          </a:p>
        </p:txBody>
      </p:sp>
      <p:grpSp>
        <p:nvGrpSpPr>
          <p:cNvPr id="2" name="Group 27"/>
          <p:cNvGrpSpPr/>
          <p:nvPr/>
        </p:nvGrpSpPr>
        <p:grpSpPr>
          <a:xfrm>
            <a:off x="2286000" y="1981200"/>
            <a:ext cx="4625727" cy="4154984"/>
            <a:chOff x="2305298" y="1310622"/>
            <a:chExt cx="4625727" cy="4154984"/>
          </a:xfrm>
        </p:grpSpPr>
        <p:sp>
          <p:nvSpPr>
            <p:cNvPr id="60418" name="Text Box 2"/>
            <p:cNvSpPr txBox="1">
              <a:spLocks noChangeArrowheads="1"/>
            </p:cNvSpPr>
            <p:nvPr/>
          </p:nvSpPr>
          <p:spPr bwMode="auto">
            <a:xfrm>
              <a:off x="2529136" y="4511022"/>
              <a:ext cx="304800" cy="457200"/>
            </a:xfrm>
            <a:prstGeom prst="rect">
              <a:avLst/>
            </a:prstGeom>
            <a:solidFill>
              <a:srgbClr val="FF99CC"/>
            </a:solidFill>
            <a:ln w="9525">
              <a:noFill/>
              <a:miter lim="800000"/>
              <a:headEnd/>
              <a:tailEnd/>
            </a:ln>
            <a:effectLst/>
          </p:spPr>
          <p:txBody>
            <a:bodyPr>
              <a:spAutoFit/>
            </a:bodyPr>
            <a:lstStyle/>
            <a:p>
              <a:pPr>
                <a:spcBef>
                  <a:spcPct val="50000"/>
                </a:spcBef>
              </a:pPr>
              <a:endParaRPr lang="en-US" sz="2400">
                <a:latin typeface="Times New Roman" pitchFamily="18" charset="0"/>
              </a:endParaRPr>
            </a:p>
          </p:txBody>
        </p:sp>
        <p:sp>
          <p:nvSpPr>
            <p:cNvPr id="60419" name="Text Box 3"/>
            <p:cNvSpPr txBox="1">
              <a:spLocks noChangeArrowheads="1"/>
            </p:cNvSpPr>
            <p:nvPr/>
          </p:nvSpPr>
          <p:spPr bwMode="auto">
            <a:xfrm>
              <a:off x="2503736" y="1310622"/>
              <a:ext cx="387350" cy="4154984"/>
            </a:xfrm>
            <a:prstGeom prst="rect">
              <a:avLst/>
            </a:prstGeom>
            <a:noFill/>
            <a:ln w="9525">
              <a:noFill/>
              <a:miter lim="800000"/>
              <a:headEnd/>
              <a:tailEnd/>
            </a:ln>
            <a:effectLst/>
          </p:spPr>
          <p:txBody>
            <a:bodyPr>
              <a:spAutoFit/>
            </a:bodyPr>
            <a:lstStyle/>
            <a:p>
              <a:pPr algn="ctr"/>
              <a:endParaRPr lang="en-US" sz="2400" dirty="0">
                <a:latin typeface="Times New Roman" pitchFamily="18" charset="0"/>
              </a:endParaRPr>
            </a:p>
            <a:p>
              <a:pPr algn="ctr"/>
              <a:r>
                <a:rPr lang="en-US" sz="3200" b="1" dirty="0">
                  <a:solidFill>
                    <a:srgbClr val="0033CC"/>
                  </a:solidFill>
                  <a:latin typeface="Times New Roman" pitchFamily="18" charset="0"/>
                </a:rPr>
                <a:t>1</a:t>
              </a:r>
            </a:p>
            <a:p>
              <a:pPr algn="ctr"/>
              <a:endParaRPr lang="en-US" sz="1400" b="1" dirty="0">
                <a:solidFill>
                  <a:schemeClr val="accent2"/>
                </a:solidFill>
                <a:latin typeface="Times New Roman" pitchFamily="18" charset="0"/>
              </a:endParaRPr>
            </a:p>
            <a:p>
              <a:pPr algn="ctr"/>
              <a:r>
                <a:rPr lang="en-US" sz="3200" b="1" dirty="0">
                  <a:solidFill>
                    <a:srgbClr val="0033CC"/>
                  </a:solidFill>
                  <a:latin typeface="Times New Roman" pitchFamily="18" charset="0"/>
                </a:rPr>
                <a:t>2</a:t>
              </a:r>
            </a:p>
            <a:p>
              <a:pPr algn="ctr"/>
              <a:endParaRPr lang="en-US" sz="1400" b="1" dirty="0">
                <a:solidFill>
                  <a:schemeClr val="accent2"/>
                </a:solidFill>
                <a:latin typeface="Times New Roman" pitchFamily="18" charset="0"/>
              </a:endParaRPr>
            </a:p>
            <a:p>
              <a:pPr algn="ctr"/>
              <a:r>
                <a:rPr lang="en-US" sz="3200" b="1" dirty="0">
                  <a:solidFill>
                    <a:schemeClr val="tx1">
                      <a:lumMod val="65000"/>
                    </a:schemeClr>
                  </a:solidFill>
                  <a:latin typeface="Times New Roman" pitchFamily="18" charset="0"/>
                </a:rPr>
                <a:t>3</a:t>
              </a:r>
            </a:p>
            <a:p>
              <a:pPr algn="ctr"/>
              <a:endParaRPr lang="en-US" sz="1400" b="1" dirty="0">
                <a:solidFill>
                  <a:schemeClr val="bg2"/>
                </a:solidFill>
                <a:latin typeface="Times New Roman" pitchFamily="18" charset="0"/>
              </a:endParaRPr>
            </a:p>
            <a:p>
              <a:pPr algn="ctr"/>
              <a:r>
                <a:rPr lang="en-US" sz="3200" b="1" dirty="0">
                  <a:solidFill>
                    <a:srgbClr val="FF0000"/>
                  </a:solidFill>
                  <a:latin typeface="Times New Roman" pitchFamily="18" charset="0"/>
                </a:rPr>
                <a:t>4</a:t>
              </a:r>
            </a:p>
            <a:p>
              <a:pPr algn="ctr"/>
              <a:endParaRPr lang="en-US" sz="1400" b="1" dirty="0">
                <a:solidFill>
                  <a:srgbClr val="FF0000"/>
                </a:solidFill>
                <a:latin typeface="Times New Roman" pitchFamily="18" charset="0"/>
              </a:endParaRPr>
            </a:p>
            <a:p>
              <a:pPr algn="ctr"/>
              <a:r>
                <a:rPr lang="en-US" sz="3200" b="1" dirty="0">
                  <a:solidFill>
                    <a:srgbClr val="FF0000"/>
                  </a:solidFill>
                  <a:latin typeface="Times New Roman" pitchFamily="18" charset="0"/>
                </a:rPr>
                <a:t>5</a:t>
              </a:r>
            </a:p>
            <a:p>
              <a:pPr algn="ctr"/>
              <a:endParaRPr lang="en-US" sz="2400" dirty="0">
                <a:latin typeface="Times New Roman" pitchFamily="18" charset="0"/>
              </a:endParaRPr>
            </a:p>
          </p:txBody>
        </p:sp>
        <p:sp>
          <p:nvSpPr>
            <p:cNvPr id="60420" name="Line 4"/>
            <p:cNvSpPr>
              <a:spLocks noChangeShapeType="1"/>
            </p:cNvSpPr>
            <p:nvPr/>
          </p:nvSpPr>
          <p:spPr bwMode="auto">
            <a:xfrm>
              <a:off x="2529136" y="3825222"/>
              <a:ext cx="990600" cy="0"/>
            </a:xfrm>
            <a:prstGeom prst="line">
              <a:avLst/>
            </a:prstGeom>
            <a:noFill/>
            <a:ln w="50800">
              <a:solidFill>
                <a:srgbClr val="FF0000"/>
              </a:solidFill>
              <a:round/>
              <a:headEnd/>
              <a:tailEnd/>
            </a:ln>
            <a:effectLst/>
          </p:spPr>
          <p:txBody>
            <a:bodyPr/>
            <a:lstStyle/>
            <a:p>
              <a:endParaRPr lang="en-US"/>
            </a:p>
          </p:txBody>
        </p:sp>
        <p:sp>
          <p:nvSpPr>
            <p:cNvPr id="60421" name="Line 5"/>
            <p:cNvSpPr>
              <a:spLocks noChangeShapeType="1"/>
            </p:cNvSpPr>
            <p:nvPr/>
          </p:nvSpPr>
          <p:spPr bwMode="auto">
            <a:xfrm>
              <a:off x="3829298" y="1543984"/>
              <a:ext cx="0" cy="3657600"/>
            </a:xfrm>
            <a:prstGeom prst="line">
              <a:avLst/>
            </a:prstGeom>
            <a:noFill/>
            <a:ln w="53975">
              <a:solidFill>
                <a:srgbClr val="339966"/>
              </a:solidFill>
              <a:round/>
              <a:headEnd/>
              <a:tailEnd/>
            </a:ln>
            <a:effectLst/>
          </p:spPr>
          <p:txBody>
            <a:bodyPr/>
            <a:lstStyle/>
            <a:p>
              <a:endParaRPr lang="en-US"/>
            </a:p>
          </p:txBody>
        </p:sp>
        <p:sp>
          <p:nvSpPr>
            <p:cNvPr id="60422" name="Line 6"/>
            <p:cNvSpPr>
              <a:spLocks noChangeShapeType="1"/>
            </p:cNvSpPr>
            <p:nvPr/>
          </p:nvSpPr>
          <p:spPr bwMode="auto">
            <a:xfrm>
              <a:off x="2305298" y="1543984"/>
              <a:ext cx="1524000" cy="0"/>
            </a:xfrm>
            <a:prstGeom prst="line">
              <a:avLst/>
            </a:prstGeom>
            <a:noFill/>
            <a:ln w="47625">
              <a:solidFill>
                <a:srgbClr val="008000"/>
              </a:solidFill>
              <a:round/>
              <a:headEnd/>
              <a:tailEnd/>
            </a:ln>
            <a:effectLst/>
          </p:spPr>
          <p:txBody>
            <a:bodyPr/>
            <a:lstStyle/>
            <a:p>
              <a:endParaRPr lang="en-US"/>
            </a:p>
          </p:txBody>
        </p:sp>
        <p:sp>
          <p:nvSpPr>
            <p:cNvPr id="60423" name="Line 7"/>
            <p:cNvSpPr>
              <a:spLocks noChangeShapeType="1"/>
            </p:cNvSpPr>
            <p:nvPr/>
          </p:nvSpPr>
          <p:spPr bwMode="auto">
            <a:xfrm flipV="1">
              <a:off x="2381498" y="5196822"/>
              <a:ext cx="1419225" cy="4762"/>
            </a:xfrm>
            <a:prstGeom prst="line">
              <a:avLst/>
            </a:prstGeom>
            <a:noFill/>
            <a:ln w="53975">
              <a:solidFill>
                <a:srgbClr val="339966"/>
              </a:solidFill>
              <a:round/>
              <a:headEnd/>
              <a:tailEnd/>
            </a:ln>
            <a:effectLst/>
          </p:spPr>
          <p:txBody>
            <a:bodyPr/>
            <a:lstStyle/>
            <a:p>
              <a:endParaRPr lang="en-US"/>
            </a:p>
          </p:txBody>
        </p:sp>
        <p:sp>
          <p:nvSpPr>
            <p:cNvPr id="60424" name="Line 8"/>
            <p:cNvSpPr>
              <a:spLocks noChangeShapeType="1"/>
            </p:cNvSpPr>
            <p:nvPr/>
          </p:nvSpPr>
          <p:spPr bwMode="auto">
            <a:xfrm flipV="1">
              <a:off x="2533898" y="5044422"/>
              <a:ext cx="985838" cy="4762"/>
            </a:xfrm>
            <a:prstGeom prst="line">
              <a:avLst/>
            </a:prstGeom>
            <a:noFill/>
            <a:ln w="50800">
              <a:solidFill>
                <a:srgbClr val="FF0000"/>
              </a:solidFill>
              <a:round/>
              <a:headEnd/>
              <a:tailEnd/>
            </a:ln>
            <a:effectLst/>
          </p:spPr>
          <p:txBody>
            <a:bodyPr/>
            <a:lstStyle/>
            <a:p>
              <a:endParaRPr lang="en-US"/>
            </a:p>
          </p:txBody>
        </p:sp>
        <p:sp>
          <p:nvSpPr>
            <p:cNvPr id="60425" name="Line 9"/>
            <p:cNvSpPr>
              <a:spLocks noChangeShapeType="1"/>
            </p:cNvSpPr>
            <p:nvPr/>
          </p:nvSpPr>
          <p:spPr bwMode="auto">
            <a:xfrm>
              <a:off x="3519736" y="3825222"/>
              <a:ext cx="0" cy="1219200"/>
            </a:xfrm>
            <a:prstGeom prst="line">
              <a:avLst/>
            </a:prstGeom>
            <a:noFill/>
            <a:ln w="50800">
              <a:solidFill>
                <a:srgbClr val="FF0000"/>
              </a:solidFill>
              <a:round/>
              <a:headEnd/>
              <a:tailEnd/>
            </a:ln>
            <a:effectLst/>
          </p:spPr>
          <p:txBody>
            <a:bodyPr/>
            <a:lstStyle/>
            <a:p>
              <a:endParaRPr lang="en-US"/>
            </a:p>
          </p:txBody>
        </p:sp>
        <p:sp>
          <p:nvSpPr>
            <p:cNvPr id="60426" name="Text Box 10"/>
            <p:cNvSpPr txBox="1">
              <a:spLocks noChangeArrowheads="1"/>
            </p:cNvSpPr>
            <p:nvPr/>
          </p:nvSpPr>
          <p:spPr bwMode="auto">
            <a:xfrm>
              <a:off x="3962400" y="4114800"/>
              <a:ext cx="2968625" cy="396875"/>
            </a:xfrm>
            <a:prstGeom prst="rect">
              <a:avLst/>
            </a:prstGeom>
            <a:noFill/>
            <a:ln w="9525">
              <a:noFill/>
              <a:miter lim="800000"/>
              <a:headEnd/>
              <a:tailEnd/>
            </a:ln>
            <a:effectLst/>
          </p:spPr>
          <p:txBody>
            <a:bodyPr wrap="none">
              <a:spAutoFit/>
            </a:bodyPr>
            <a:lstStyle/>
            <a:p>
              <a:r>
                <a:rPr lang="en-US" sz="2000" b="1" dirty="0">
                  <a:solidFill>
                    <a:srgbClr val="FF0000"/>
                  </a:solidFill>
                  <a:latin typeface="Times New Roman" pitchFamily="18" charset="0"/>
                </a:rPr>
                <a:t>NC Impaired Waters List</a:t>
              </a:r>
            </a:p>
          </p:txBody>
        </p:sp>
        <p:sp>
          <p:nvSpPr>
            <p:cNvPr id="60427" name="Text Box 11"/>
            <p:cNvSpPr txBox="1">
              <a:spLocks noChangeArrowheads="1"/>
            </p:cNvSpPr>
            <p:nvPr/>
          </p:nvSpPr>
          <p:spPr bwMode="auto">
            <a:xfrm>
              <a:off x="4191000" y="4572000"/>
              <a:ext cx="1422400" cy="396875"/>
            </a:xfrm>
            <a:prstGeom prst="rect">
              <a:avLst/>
            </a:prstGeom>
            <a:solidFill>
              <a:srgbClr val="FF99CC"/>
            </a:solidFill>
            <a:ln w="9525">
              <a:noFill/>
              <a:miter lim="800000"/>
              <a:headEnd/>
              <a:tailEnd/>
            </a:ln>
            <a:effectLst/>
          </p:spPr>
          <p:txBody>
            <a:bodyPr>
              <a:spAutoFit/>
            </a:bodyPr>
            <a:lstStyle/>
            <a:p>
              <a:r>
                <a:rPr lang="en-US" sz="2000" b="1" dirty="0">
                  <a:solidFill>
                    <a:srgbClr val="FF0000"/>
                  </a:solidFill>
                  <a:latin typeface="Times New Roman" pitchFamily="18" charset="0"/>
                </a:rPr>
                <a:t>303(d) List</a:t>
              </a:r>
            </a:p>
          </p:txBody>
        </p:sp>
        <p:sp>
          <p:nvSpPr>
            <p:cNvPr id="60428" name="Text Box 12"/>
            <p:cNvSpPr txBox="1">
              <a:spLocks noChangeArrowheads="1"/>
            </p:cNvSpPr>
            <p:nvPr/>
          </p:nvSpPr>
          <p:spPr bwMode="auto">
            <a:xfrm>
              <a:off x="3886200" y="2895600"/>
              <a:ext cx="2151063" cy="396875"/>
            </a:xfrm>
            <a:prstGeom prst="rect">
              <a:avLst/>
            </a:prstGeom>
            <a:noFill/>
            <a:ln w="9525">
              <a:noFill/>
              <a:miter lim="800000"/>
              <a:headEnd/>
              <a:tailEnd/>
            </a:ln>
            <a:effectLst/>
          </p:spPr>
          <p:txBody>
            <a:bodyPr wrap="none">
              <a:spAutoFit/>
            </a:bodyPr>
            <a:lstStyle/>
            <a:p>
              <a:r>
                <a:rPr lang="en-US" sz="2000" b="1" dirty="0">
                  <a:solidFill>
                    <a:srgbClr val="009900"/>
                  </a:solidFill>
                  <a:latin typeface="Times New Roman" pitchFamily="18" charset="0"/>
                </a:rPr>
                <a:t>Integrated Report</a:t>
              </a:r>
            </a:p>
          </p:txBody>
        </p:sp>
        <p:sp>
          <p:nvSpPr>
            <p:cNvPr id="60429" name="Line 13"/>
            <p:cNvSpPr>
              <a:spLocks noChangeShapeType="1"/>
            </p:cNvSpPr>
            <p:nvPr/>
          </p:nvSpPr>
          <p:spPr bwMode="auto">
            <a:xfrm>
              <a:off x="2529136" y="1691622"/>
              <a:ext cx="1143000" cy="0"/>
            </a:xfrm>
            <a:prstGeom prst="line">
              <a:avLst/>
            </a:prstGeom>
            <a:noFill/>
            <a:ln w="50800">
              <a:solidFill>
                <a:schemeClr val="tx1"/>
              </a:solidFill>
              <a:round/>
              <a:headEnd/>
              <a:tailEnd/>
            </a:ln>
            <a:effectLst/>
          </p:spPr>
          <p:txBody>
            <a:bodyPr/>
            <a:lstStyle/>
            <a:p>
              <a:endParaRPr lang="en-US"/>
            </a:p>
          </p:txBody>
        </p:sp>
        <p:sp>
          <p:nvSpPr>
            <p:cNvPr id="60430" name="Line 14"/>
            <p:cNvSpPr>
              <a:spLocks noChangeShapeType="1"/>
            </p:cNvSpPr>
            <p:nvPr/>
          </p:nvSpPr>
          <p:spPr bwMode="auto">
            <a:xfrm flipV="1">
              <a:off x="2533898" y="5125384"/>
              <a:ext cx="1143000" cy="0"/>
            </a:xfrm>
            <a:prstGeom prst="line">
              <a:avLst/>
            </a:prstGeom>
            <a:noFill/>
            <a:ln w="50800">
              <a:solidFill>
                <a:schemeClr val="tx1"/>
              </a:solidFill>
              <a:round/>
              <a:headEnd/>
              <a:tailEnd/>
            </a:ln>
            <a:effectLst/>
          </p:spPr>
          <p:txBody>
            <a:bodyPr/>
            <a:lstStyle/>
            <a:p>
              <a:endParaRPr lang="en-US"/>
            </a:p>
          </p:txBody>
        </p:sp>
        <p:sp>
          <p:nvSpPr>
            <p:cNvPr id="60431" name="Line 15"/>
            <p:cNvSpPr>
              <a:spLocks noChangeShapeType="1"/>
            </p:cNvSpPr>
            <p:nvPr/>
          </p:nvSpPr>
          <p:spPr bwMode="auto">
            <a:xfrm flipH="1">
              <a:off x="3648323" y="1653522"/>
              <a:ext cx="0" cy="3505200"/>
            </a:xfrm>
            <a:prstGeom prst="line">
              <a:avLst/>
            </a:prstGeom>
            <a:noFill/>
            <a:ln w="50800">
              <a:solidFill>
                <a:schemeClr val="tx1"/>
              </a:solidFill>
              <a:round/>
              <a:headEnd/>
              <a:tailEnd/>
            </a:ln>
            <a:effectLst/>
          </p:spPr>
          <p:txBody>
            <a:bodyPr/>
            <a:lstStyle/>
            <a:p>
              <a:endParaRPr lang="en-US"/>
            </a:p>
          </p:txBody>
        </p:sp>
        <p:sp>
          <p:nvSpPr>
            <p:cNvPr id="60432" name="Text Box 16"/>
            <p:cNvSpPr txBox="1">
              <a:spLocks noChangeArrowheads="1"/>
            </p:cNvSpPr>
            <p:nvPr/>
          </p:nvSpPr>
          <p:spPr bwMode="auto">
            <a:xfrm>
              <a:off x="4038600" y="3276600"/>
              <a:ext cx="1700213" cy="396875"/>
            </a:xfrm>
            <a:prstGeom prst="rect">
              <a:avLst/>
            </a:prstGeom>
            <a:noFill/>
            <a:ln w="9525">
              <a:noFill/>
              <a:miter lim="800000"/>
              <a:headEnd/>
              <a:tailEnd/>
            </a:ln>
            <a:effectLst/>
          </p:spPr>
          <p:txBody>
            <a:bodyPr wrap="none">
              <a:spAutoFit/>
            </a:bodyPr>
            <a:lstStyle/>
            <a:p>
              <a:r>
                <a:rPr lang="en-US" sz="2000" b="1" dirty="0">
                  <a:solidFill>
                    <a:schemeClr val="accent3">
                      <a:lumMod val="75000"/>
                    </a:schemeClr>
                  </a:solidFill>
                  <a:latin typeface="Times New Roman" pitchFamily="18" charset="0"/>
                </a:rPr>
                <a:t>305(b) Report</a:t>
              </a:r>
            </a:p>
          </p:txBody>
        </p:sp>
        <p:cxnSp>
          <p:nvCxnSpPr>
            <p:cNvPr id="22" name="Straight Arrow Connector 21"/>
            <p:cNvCxnSpPr/>
            <p:nvPr/>
          </p:nvCxnSpPr>
          <p:spPr>
            <a:xfrm>
              <a:off x="2895600" y="4800600"/>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AutoShape 2"/>
          <p:cNvSpPr>
            <a:spLocks noChangeArrowheads="1"/>
          </p:cNvSpPr>
          <p:nvPr/>
        </p:nvSpPr>
        <p:spPr bwMode="auto">
          <a:xfrm>
            <a:off x="4114800" y="1143000"/>
            <a:ext cx="1143000" cy="8382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200"/>
              <a:t>DO&lt;EL in</a:t>
            </a:r>
          </a:p>
          <a:p>
            <a:pPr algn="ctr" defTabSz="4187825"/>
            <a:r>
              <a:rPr lang="en-US" sz="1200"/>
              <a:t>&gt;10% of N</a:t>
            </a:r>
          </a:p>
        </p:txBody>
      </p:sp>
      <p:sp>
        <p:nvSpPr>
          <p:cNvPr id="15366" name="Line 3"/>
          <p:cNvSpPr>
            <a:spLocks noChangeShapeType="1"/>
          </p:cNvSpPr>
          <p:nvPr/>
        </p:nvSpPr>
        <p:spPr bwMode="auto">
          <a:xfrm flipH="1">
            <a:off x="3352800" y="1219200"/>
            <a:ext cx="228600" cy="2286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68" name="Text Box 5"/>
          <p:cNvSpPr txBox="1">
            <a:spLocks noChangeArrowheads="1"/>
          </p:cNvSpPr>
          <p:nvPr/>
        </p:nvSpPr>
        <p:spPr bwMode="auto">
          <a:xfrm>
            <a:off x="228600" y="685800"/>
            <a:ext cx="2305439" cy="830997"/>
          </a:xfrm>
          <a:prstGeom prst="rect">
            <a:avLst/>
          </a:prstGeom>
          <a:noFill/>
          <a:ln w="9525">
            <a:noFill/>
            <a:miter lim="800000"/>
            <a:headEnd/>
            <a:tailEnd/>
          </a:ln>
        </p:spPr>
        <p:txBody>
          <a:bodyPr wrap="none">
            <a:spAutoFit/>
          </a:bodyPr>
          <a:lstStyle/>
          <a:p>
            <a:r>
              <a:rPr lang="en-US" sz="1600" b="1" dirty="0"/>
              <a:t>Dissolved </a:t>
            </a:r>
            <a:r>
              <a:rPr lang="en-US" sz="1600" b="1" dirty="0" smtClean="0"/>
              <a:t>Oxygen</a:t>
            </a:r>
            <a:br>
              <a:rPr lang="en-US" sz="1600" b="1" dirty="0" smtClean="0"/>
            </a:br>
            <a:r>
              <a:rPr lang="en-US" sz="1600" b="1" dirty="0" smtClean="0"/>
              <a:t>Assessment Method- </a:t>
            </a:r>
            <a:br>
              <a:rPr lang="en-US" sz="1600" b="1" dirty="0" smtClean="0"/>
            </a:br>
            <a:r>
              <a:rPr lang="en-US" sz="1600" b="1" dirty="0" smtClean="0"/>
              <a:t>Aquatic </a:t>
            </a:r>
            <a:r>
              <a:rPr lang="en-US" sz="1600" b="1" dirty="0"/>
              <a:t>Life</a:t>
            </a:r>
          </a:p>
        </p:txBody>
      </p:sp>
      <p:sp>
        <p:nvSpPr>
          <p:cNvPr id="15369" name="Line 6"/>
          <p:cNvSpPr>
            <a:spLocks noChangeShapeType="1"/>
          </p:cNvSpPr>
          <p:nvPr/>
        </p:nvSpPr>
        <p:spPr bwMode="auto">
          <a:xfrm>
            <a:off x="4191000" y="12192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70" name="Line 7"/>
          <p:cNvSpPr>
            <a:spLocks noChangeShapeType="1"/>
          </p:cNvSpPr>
          <p:nvPr/>
        </p:nvSpPr>
        <p:spPr bwMode="auto">
          <a:xfrm>
            <a:off x="4953000" y="17526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71" name="AutoShape 8"/>
          <p:cNvSpPr>
            <a:spLocks noChangeArrowheads="1"/>
          </p:cNvSpPr>
          <p:nvPr/>
        </p:nvSpPr>
        <p:spPr bwMode="auto">
          <a:xfrm>
            <a:off x="3352800" y="533400"/>
            <a:ext cx="1143000" cy="9144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000"/>
              <a:t>DO Data </a:t>
            </a:r>
          </a:p>
          <a:p>
            <a:pPr algn="ctr" defTabSz="4187825"/>
            <a:r>
              <a:rPr lang="en-US" sz="1000"/>
              <a:t>Available</a:t>
            </a:r>
          </a:p>
        </p:txBody>
      </p:sp>
      <p:sp>
        <p:nvSpPr>
          <p:cNvPr id="15372" name="Line 9"/>
          <p:cNvSpPr>
            <a:spLocks noChangeShapeType="1"/>
          </p:cNvSpPr>
          <p:nvPr/>
        </p:nvSpPr>
        <p:spPr bwMode="auto">
          <a:xfrm flipH="1">
            <a:off x="4191000" y="1752600"/>
            <a:ext cx="17145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73" name="Line 10"/>
          <p:cNvSpPr>
            <a:spLocks noChangeShapeType="1"/>
          </p:cNvSpPr>
          <p:nvPr/>
        </p:nvSpPr>
        <p:spPr bwMode="auto">
          <a:xfrm flipH="1">
            <a:off x="4953000" y="2209800"/>
            <a:ext cx="17145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74" name="Line 11"/>
          <p:cNvSpPr>
            <a:spLocks noChangeShapeType="1"/>
          </p:cNvSpPr>
          <p:nvPr/>
        </p:nvSpPr>
        <p:spPr bwMode="auto">
          <a:xfrm>
            <a:off x="5486400" y="22098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75" name="AutoShape 12"/>
          <p:cNvSpPr>
            <a:spLocks noChangeArrowheads="1"/>
          </p:cNvSpPr>
          <p:nvPr/>
        </p:nvSpPr>
        <p:spPr bwMode="auto">
          <a:xfrm>
            <a:off x="4953000" y="1752600"/>
            <a:ext cx="685800" cy="6096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N&gt;9</a:t>
            </a:r>
          </a:p>
        </p:txBody>
      </p:sp>
      <p:sp>
        <p:nvSpPr>
          <p:cNvPr id="15376" name="AutoShape 13"/>
          <p:cNvSpPr>
            <a:spLocks noChangeArrowheads="1"/>
          </p:cNvSpPr>
          <p:nvPr/>
        </p:nvSpPr>
        <p:spPr bwMode="auto">
          <a:xfrm>
            <a:off x="2895600" y="1905000"/>
            <a:ext cx="1295400" cy="228600"/>
          </a:xfrm>
          <a:prstGeom prst="flowChartAlternateProcess">
            <a:avLst/>
          </a:prstGeom>
          <a:solidFill>
            <a:srgbClr val="0070C0"/>
          </a:solidFill>
          <a:ln w="9525">
            <a:solidFill>
              <a:schemeClr val="tx1"/>
            </a:solidFill>
            <a:miter lim="800000"/>
            <a:headEnd/>
            <a:tailEnd/>
          </a:ln>
        </p:spPr>
        <p:txBody>
          <a:bodyPr wrap="none" lIns="0" tIns="0" rIns="0" bIns="0" anchor="ctr"/>
          <a:lstStyle/>
          <a:p>
            <a:pPr algn="ctr"/>
            <a:r>
              <a:rPr lang="en-US" sz="1300" b="1" dirty="0" smtClean="0">
                <a:solidFill>
                  <a:schemeClr val="bg1"/>
                </a:solidFill>
              </a:rPr>
              <a:t>Supporting 1</a:t>
            </a:r>
            <a:endParaRPr lang="en-US" sz="1300" b="1" dirty="0">
              <a:solidFill>
                <a:schemeClr val="bg1"/>
              </a:solidFill>
            </a:endParaRPr>
          </a:p>
        </p:txBody>
      </p:sp>
      <p:sp>
        <p:nvSpPr>
          <p:cNvPr id="15377" name="AutoShape 15"/>
          <p:cNvSpPr>
            <a:spLocks noChangeArrowheads="1"/>
          </p:cNvSpPr>
          <p:nvPr/>
        </p:nvSpPr>
        <p:spPr bwMode="auto">
          <a:xfrm>
            <a:off x="2971800" y="1524000"/>
            <a:ext cx="533400" cy="2286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3c</a:t>
            </a:r>
            <a:endParaRPr lang="en-US" sz="800" dirty="0"/>
          </a:p>
        </p:txBody>
      </p:sp>
      <p:sp>
        <p:nvSpPr>
          <p:cNvPr id="15378" name="AutoShape 16"/>
          <p:cNvSpPr>
            <a:spLocks noChangeArrowheads="1"/>
          </p:cNvSpPr>
          <p:nvPr/>
        </p:nvSpPr>
        <p:spPr bwMode="auto">
          <a:xfrm>
            <a:off x="3886200" y="22860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15380" name="AutoShape 19"/>
          <p:cNvSpPr>
            <a:spLocks noChangeArrowheads="1"/>
          </p:cNvSpPr>
          <p:nvPr/>
        </p:nvSpPr>
        <p:spPr bwMode="auto">
          <a:xfrm>
            <a:off x="5486400" y="2133600"/>
            <a:ext cx="914400" cy="6858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Class Sw</a:t>
            </a:r>
          </a:p>
        </p:txBody>
      </p:sp>
      <p:sp>
        <p:nvSpPr>
          <p:cNvPr id="15381" name="AutoShape 20"/>
          <p:cNvSpPr>
            <a:spLocks noChangeArrowheads="1"/>
          </p:cNvSpPr>
          <p:nvPr/>
        </p:nvSpPr>
        <p:spPr bwMode="auto">
          <a:xfrm>
            <a:off x="3733800" y="3581400"/>
            <a:ext cx="914400" cy="6858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Swamp</a:t>
            </a:r>
          </a:p>
          <a:p>
            <a:pPr algn="ctr" defTabSz="4187825"/>
            <a:r>
              <a:rPr lang="en-US" sz="1300"/>
              <a:t>Like*</a:t>
            </a:r>
          </a:p>
        </p:txBody>
      </p:sp>
      <p:sp>
        <p:nvSpPr>
          <p:cNvPr id="15382" name="Line 21"/>
          <p:cNvSpPr>
            <a:spLocks noChangeShapeType="1"/>
          </p:cNvSpPr>
          <p:nvPr/>
        </p:nvSpPr>
        <p:spPr bwMode="auto">
          <a:xfrm flipH="1">
            <a:off x="5562600" y="26670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83" name="Line 22"/>
          <p:cNvSpPr>
            <a:spLocks noChangeShapeType="1"/>
          </p:cNvSpPr>
          <p:nvPr/>
        </p:nvSpPr>
        <p:spPr bwMode="auto">
          <a:xfrm>
            <a:off x="6172200" y="2667000"/>
            <a:ext cx="1371600" cy="12192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84" name="Line 23"/>
          <p:cNvSpPr>
            <a:spLocks noChangeShapeType="1"/>
          </p:cNvSpPr>
          <p:nvPr/>
        </p:nvSpPr>
        <p:spPr bwMode="auto">
          <a:xfrm>
            <a:off x="4419600" y="4114800"/>
            <a:ext cx="228600" cy="2286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86" name="AutoShape 25"/>
          <p:cNvSpPr>
            <a:spLocks noChangeArrowheads="1"/>
          </p:cNvSpPr>
          <p:nvPr/>
        </p:nvSpPr>
        <p:spPr bwMode="auto">
          <a:xfrm>
            <a:off x="4648200" y="2590800"/>
            <a:ext cx="1143000" cy="8382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dirty="0"/>
              <a:t>Swamp</a:t>
            </a:r>
          </a:p>
          <a:p>
            <a:pPr algn="ctr" defTabSz="4187825"/>
            <a:r>
              <a:rPr lang="en-US" sz="1300" dirty="0" err="1"/>
              <a:t>Biocriteria</a:t>
            </a:r>
            <a:endParaRPr lang="en-US" sz="1300" dirty="0"/>
          </a:p>
        </p:txBody>
      </p:sp>
      <p:sp>
        <p:nvSpPr>
          <p:cNvPr id="15387" name="Line 26"/>
          <p:cNvSpPr>
            <a:spLocks noChangeShapeType="1"/>
          </p:cNvSpPr>
          <p:nvPr/>
        </p:nvSpPr>
        <p:spPr bwMode="auto">
          <a:xfrm flipH="1">
            <a:off x="4495800" y="3276600"/>
            <a:ext cx="533400" cy="4572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88" name="Line 27"/>
          <p:cNvSpPr>
            <a:spLocks noChangeShapeType="1"/>
          </p:cNvSpPr>
          <p:nvPr/>
        </p:nvSpPr>
        <p:spPr bwMode="auto">
          <a:xfrm>
            <a:off x="5562600" y="32004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89" name="AutoShape 28"/>
          <p:cNvSpPr>
            <a:spLocks noChangeArrowheads="1"/>
          </p:cNvSpPr>
          <p:nvPr/>
        </p:nvSpPr>
        <p:spPr bwMode="auto">
          <a:xfrm>
            <a:off x="5486400" y="3124200"/>
            <a:ext cx="990600" cy="7620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Impaired</a:t>
            </a:r>
          </a:p>
          <a:p>
            <a:pPr algn="ctr" defTabSz="4187825"/>
            <a:r>
              <a:rPr lang="en-US" sz="1300"/>
              <a:t>Biology</a:t>
            </a:r>
          </a:p>
        </p:txBody>
      </p:sp>
      <p:sp>
        <p:nvSpPr>
          <p:cNvPr id="15390" name="Line 29"/>
          <p:cNvSpPr>
            <a:spLocks noChangeShapeType="1"/>
          </p:cNvSpPr>
          <p:nvPr/>
        </p:nvSpPr>
        <p:spPr bwMode="auto">
          <a:xfrm flipH="1">
            <a:off x="5562600" y="37338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91" name="Line 30"/>
          <p:cNvSpPr>
            <a:spLocks noChangeShapeType="1"/>
          </p:cNvSpPr>
          <p:nvPr/>
        </p:nvSpPr>
        <p:spPr bwMode="auto">
          <a:xfrm>
            <a:off x="6248400" y="37338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94" name="AutoShape 33"/>
          <p:cNvSpPr>
            <a:spLocks noChangeArrowheads="1"/>
          </p:cNvSpPr>
          <p:nvPr/>
        </p:nvSpPr>
        <p:spPr bwMode="auto">
          <a:xfrm>
            <a:off x="2590800" y="4038600"/>
            <a:ext cx="1447800" cy="8382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000" dirty="0"/>
              <a:t>Receives Significant</a:t>
            </a:r>
          </a:p>
          <a:p>
            <a:pPr algn="ctr" defTabSz="4187825"/>
            <a:r>
              <a:rPr lang="en-US" sz="1000" dirty="0"/>
              <a:t> Swamp Drainage</a:t>
            </a:r>
          </a:p>
        </p:txBody>
      </p:sp>
      <p:sp>
        <p:nvSpPr>
          <p:cNvPr id="15395" name="Line 34"/>
          <p:cNvSpPr>
            <a:spLocks noChangeShapeType="1"/>
          </p:cNvSpPr>
          <p:nvPr/>
        </p:nvSpPr>
        <p:spPr bwMode="auto">
          <a:xfrm flipH="1">
            <a:off x="3733800" y="41148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96" name="Line 35"/>
          <p:cNvSpPr>
            <a:spLocks noChangeShapeType="1"/>
          </p:cNvSpPr>
          <p:nvPr/>
        </p:nvSpPr>
        <p:spPr bwMode="auto">
          <a:xfrm>
            <a:off x="3657600" y="47244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397" name="Line 36"/>
          <p:cNvSpPr>
            <a:spLocks noChangeShapeType="1"/>
          </p:cNvSpPr>
          <p:nvPr/>
        </p:nvSpPr>
        <p:spPr bwMode="auto">
          <a:xfrm flipH="1">
            <a:off x="2819400" y="47244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398" name="AutoShape 37"/>
          <p:cNvSpPr>
            <a:spLocks noChangeArrowheads="1"/>
          </p:cNvSpPr>
          <p:nvPr/>
        </p:nvSpPr>
        <p:spPr bwMode="auto">
          <a:xfrm>
            <a:off x="3048000" y="5257800"/>
            <a:ext cx="914400" cy="6858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BOD </a:t>
            </a:r>
          </a:p>
          <a:p>
            <a:pPr algn="ctr" defTabSz="4187825"/>
            <a:r>
              <a:rPr lang="en-US" sz="1300"/>
              <a:t>Source</a:t>
            </a:r>
          </a:p>
        </p:txBody>
      </p:sp>
      <p:sp>
        <p:nvSpPr>
          <p:cNvPr id="15399" name="Line 38"/>
          <p:cNvSpPr>
            <a:spLocks noChangeShapeType="1"/>
          </p:cNvSpPr>
          <p:nvPr/>
        </p:nvSpPr>
        <p:spPr bwMode="auto">
          <a:xfrm>
            <a:off x="3810000" y="57912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400" name="Line 39"/>
          <p:cNvSpPr>
            <a:spLocks noChangeShapeType="1"/>
          </p:cNvSpPr>
          <p:nvPr/>
        </p:nvSpPr>
        <p:spPr bwMode="auto">
          <a:xfrm flipH="1">
            <a:off x="3124200" y="57912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401" name="AutoShape 40"/>
          <p:cNvSpPr>
            <a:spLocks noChangeArrowheads="1"/>
          </p:cNvSpPr>
          <p:nvPr/>
        </p:nvSpPr>
        <p:spPr bwMode="auto">
          <a:xfrm>
            <a:off x="3733800" y="5943600"/>
            <a:ext cx="1066800" cy="381000"/>
          </a:xfrm>
          <a:prstGeom prst="flowChartAlternateProcess">
            <a:avLst/>
          </a:prstGeom>
          <a:solidFill>
            <a:srgbClr val="FF0000"/>
          </a:solidFill>
          <a:ln w="9525">
            <a:solidFill>
              <a:schemeClr val="tx1"/>
            </a:solidFill>
            <a:miter lim="800000"/>
            <a:headEnd/>
            <a:tailEnd/>
          </a:ln>
        </p:spPr>
        <p:txBody>
          <a:bodyPr wrap="none" lIns="0" tIns="0" rIns="0" bIns="0" anchor="ctr"/>
          <a:lstStyle/>
          <a:p>
            <a:pPr algn="ctr"/>
            <a:r>
              <a:rPr lang="en-US" sz="1300" b="1" dirty="0" smtClean="0">
                <a:solidFill>
                  <a:schemeClr val="bg1"/>
                </a:solidFill>
              </a:rPr>
              <a:t>Impaired 5</a:t>
            </a:r>
            <a:endParaRPr lang="en-US" sz="1300" b="1" dirty="0">
              <a:solidFill>
                <a:schemeClr val="bg1"/>
              </a:solidFill>
            </a:endParaRPr>
          </a:p>
        </p:txBody>
      </p:sp>
      <p:sp>
        <p:nvSpPr>
          <p:cNvPr id="15403" name="AutoShape 42"/>
          <p:cNvSpPr>
            <a:spLocks noChangeArrowheads="1"/>
          </p:cNvSpPr>
          <p:nvPr/>
        </p:nvSpPr>
        <p:spPr bwMode="auto">
          <a:xfrm>
            <a:off x="7315200" y="3810000"/>
            <a:ext cx="914400" cy="6858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300"/>
              <a:t>BOD </a:t>
            </a:r>
          </a:p>
          <a:p>
            <a:pPr algn="ctr" defTabSz="4187825"/>
            <a:r>
              <a:rPr lang="en-US" sz="1300"/>
              <a:t>Source</a:t>
            </a:r>
          </a:p>
        </p:txBody>
      </p:sp>
      <p:sp>
        <p:nvSpPr>
          <p:cNvPr id="15404" name="Line 43"/>
          <p:cNvSpPr>
            <a:spLocks noChangeShapeType="1"/>
          </p:cNvSpPr>
          <p:nvPr/>
        </p:nvSpPr>
        <p:spPr bwMode="auto">
          <a:xfrm flipH="1">
            <a:off x="7391400" y="4343400"/>
            <a:ext cx="15240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15405" name="Line 44"/>
          <p:cNvSpPr>
            <a:spLocks noChangeShapeType="1"/>
          </p:cNvSpPr>
          <p:nvPr/>
        </p:nvSpPr>
        <p:spPr bwMode="auto">
          <a:xfrm>
            <a:off x="8001000" y="43434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408" name="AutoShape 47"/>
          <p:cNvSpPr>
            <a:spLocks noChangeArrowheads="1"/>
          </p:cNvSpPr>
          <p:nvPr/>
        </p:nvSpPr>
        <p:spPr bwMode="auto">
          <a:xfrm>
            <a:off x="3581400" y="4648200"/>
            <a:ext cx="990600" cy="762000"/>
          </a:xfrm>
          <a:prstGeom prst="flowChartDecision">
            <a:avLst/>
          </a:prstGeom>
          <a:solidFill>
            <a:schemeClr val="bg1"/>
          </a:solidFill>
          <a:ln w="9525">
            <a:solidFill>
              <a:schemeClr val="tx1"/>
            </a:solidFill>
            <a:miter lim="800000"/>
            <a:headEnd/>
            <a:tailEnd/>
          </a:ln>
        </p:spPr>
        <p:txBody>
          <a:bodyPr wrap="none" lIns="0" tIns="0" rIns="0" bIns="0" anchor="ctr"/>
          <a:lstStyle/>
          <a:p>
            <a:pPr algn="ctr" defTabSz="4187825"/>
            <a:r>
              <a:rPr lang="en-US" sz="1000" dirty="0"/>
              <a:t>Drainage via</a:t>
            </a:r>
          </a:p>
          <a:p>
            <a:pPr algn="ctr" defTabSz="4187825"/>
            <a:r>
              <a:rPr lang="en-US" sz="1000" dirty="0"/>
              <a:t>Ditches</a:t>
            </a:r>
          </a:p>
        </p:txBody>
      </p:sp>
      <p:sp>
        <p:nvSpPr>
          <p:cNvPr id="15409" name="Line 48"/>
          <p:cNvSpPr>
            <a:spLocks noChangeShapeType="1"/>
          </p:cNvSpPr>
          <p:nvPr/>
        </p:nvSpPr>
        <p:spPr bwMode="auto">
          <a:xfrm>
            <a:off x="4343400" y="5181600"/>
            <a:ext cx="152400" cy="152400"/>
          </a:xfrm>
          <a:prstGeom prst="line">
            <a:avLst/>
          </a:prstGeom>
          <a:noFill/>
          <a:ln w="25400">
            <a:solidFill>
              <a:srgbClr val="0000FF"/>
            </a:solidFill>
            <a:round/>
            <a:headEnd/>
            <a:tailEnd type="triangle" w="med" len="med"/>
          </a:ln>
        </p:spPr>
        <p:txBody>
          <a:bodyPr wrap="none" lIns="0" tIns="0" rIns="0" bIns="0" anchor="ctr"/>
          <a:lstStyle/>
          <a:p>
            <a:endParaRPr lang="en-US"/>
          </a:p>
        </p:txBody>
      </p:sp>
      <p:sp>
        <p:nvSpPr>
          <p:cNvPr id="15410" name="Line 49"/>
          <p:cNvSpPr>
            <a:spLocks noChangeShapeType="1"/>
          </p:cNvSpPr>
          <p:nvPr/>
        </p:nvSpPr>
        <p:spPr bwMode="auto">
          <a:xfrm flipH="1">
            <a:off x="3657600" y="5181600"/>
            <a:ext cx="171450" cy="152400"/>
          </a:xfrm>
          <a:prstGeom prst="line">
            <a:avLst/>
          </a:prstGeom>
          <a:noFill/>
          <a:ln w="25400">
            <a:solidFill>
              <a:srgbClr val="FF0000"/>
            </a:solidFill>
            <a:round/>
            <a:headEnd/>
            <a:tailEnd type="oval" w="med" len="med"/>
          </a:ln>
        </p:spPr>
        <p:txBody>
          <a:bodyPr wrap="none" lIns="0" tIns="0" rIns="0" bIns="0" anchor="ctr"/>
          <a:lstStyle/>
          <a:p>
            <a:endParaRPr lang="en-US"/>
          </a:p>
        </p:txBody>
      </p:sp>
      <p:sp>
        <p:nvSpPr>
          <p:cNvPr id="48" name="AutoShape 16"/>
          <p:cNvSpPr>
            <a:spLocks noChangeArrowheads="1"/>
          </p:cNvSpPr>
          <p:nvPr/>
        </p:nvSpPr>
        <p:spPr bwMode="auto">
          <a:xfrm>
            <a:off x="5029200" y="38862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49" name="AutoShape 16"/>
          <p:cNvSpPr>
            <a:spLocks noChangeArrowheads="1"/>
          </p:cNvSpPr>
          <p:nvPr/>
        </p:nvSpPr>
        <p:spPr bwMode="auto">
          <a:xfrm>
            <a:off x="6172200" y="38862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0" name="AutoShape 16"/>
          <p:cNvSpPr>
            <a:spLocks noChangeArrowheads="1"/>
          </p:cNvSpPr>
          <p:nvPr/>
        </p:nvSpPr>
        <p:spPr bwMode="auto">
          <a:xfrm>
            <a:off x="6781800" y="45720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1" name="AutoShape 16"/>
          <p:cNvSpPr>
            <a:spLocks noChangeArrowheads="1"/>
          </p:cNvSpPr>
          <p:nvPr/>
        </p:nvSpPr>
        <p:spPr bwMode="auto">
          <a:xfrm>
            <a:off x="7924800" y="45720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2" name="AutoShape 16"/>
          <p:cNvSpPr>
            <a:spLocks noChangeArrowheads="1"/>
          </p:cNvSpPr>
          <p:nvPr/>
        </p:nvSpPr>
        <p:spPr bwMode="auto">
          <a:xfrm>
            <a:off x="4343400" y="53340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3" name="AutoShape 16"/>
          <p:cNvSpPr>
            <a:spLocks noChangeArrowheads="1"/>
          </p:cNvSpPr>
          <p:nvPr/>
        </p:nvSpPr>
        <p:spPr bwMode="auto">
          <a:xfrm>
            <a:off x="2362200" y="60198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4" name="AutoShape 16"/>
          <p:cNvSpPr>
            <a:spLocks noChangeArrowheads="1"/>
          </p:cNvSpPr>
          <p:nvPr/>
        </p:nvSpPr>
        <p:spPr bwMode="auto">
          <a:xfrm>
            <a:off x="4267200" y="4343400"/>
            <a:ext cx="990600" cy="304800"/>
          </a:xfrm>
          <a:prstGeom prst="flowChartAlternateProcess">
            <a:avLst/>
          </a:prstGeom>
          <a:solidFill>
            <a:schemeClr val="bg1">
              <a:lumMod val="75000"/>
            </a:schemeClr>
          </a:solidFill>
          <a:ln w="9525">
            <a:solidFill>
              <a:schemeClr val="tx1"/>
            </a:solidFill>
            <a:miter lim="800000"/>
            <a:headEnd/>
            <a:tailEnd/>
          </a:ln>
        </p:spPr>
        <p:txBody>
          <a:bodyPr wrap="none" lIns="0" tIns="0" rIns="0" bIns="0" anchor="ctr"/>
          <a:lstStyle/>
          <a:p>
            <a:pPr algn="ctr"/>
            <a:r>
              <a:rPr lang="en-US" sz="1300" b="1" dirty="0" smtClean="0"/>
              <a:t>Not Rated 3</a:t>
            </a:r>
            <a:endParaRPr lang="en-US" sz="1300" b="1" dirty="0"/>
          </a:p>
        </p:txBody>
      </p:sp>
      <p:sp>
        <p:nvSpPr>
          <p:cNvPr id="55" name="AutoShape 40"/>
          <p:cNvSpPr>
            <a:spLocks noChangeArrowheads="1"/>
          </p:cNvSpPr>
          <p:nvPr/>
        </p:nvSpPr>
        <p:spPr bwMode="auto">
          <a:xfrm>
            <a:off x="1981200" y="4953000"/>
            <a:ext cx="1066800" cy="381000"/>
          </a:xfrm>
          <a:prstGeom prst="flowChartAlternateProcess">
            <a:avLst/>
          </a:prstGeom>
          <a:solidFill>
            <a:srgbClr val="FF0000"/>
          </a:solidFill>
          <a:ln w="9525">
            <a:solidFill>
              <a:schemeClr val="tx1"/>
            </a:solidFill>
            <a:miter lim="800000"/>
            <a:headEnd/>
            <a:tailEnd/>
          </a:ln>
        </p:spPr>
        <p:txBody>
          <a:bodyPr wrap="none" lIns="0" tIns="0" rIns="0" bIns="0" anchor="ctr"/>
          <a:lstStyle/>
          <a:p>
            <a:pPr algn="ctr"/>
            <a:r>
              <a:rPr lang="en-US" sz="1300" b="1" dirty="0" smtClean="0">
                <a:solidFill>
                  <a:schemeClr val="bg1"/>
                </a:solidFill>
              </a:rPr>
              <a:t>Impaired 5</a:t>
            </a:r>
            <a:endParaRPr lang="en-US" sz="1300" b="1"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2-Year 303(d) Cycle</a:t>
            </a:r>
            <a:endParaRPr lang="en-US" dirty="0"/>
          </a:p>
        </p:txBody>
      </p:sp>
      <p:sp>
        <p:nvSpPr>
          <p:cNvPr id="6" name="Curved Down Arrow 5"/>
          <p:cNvSpPr/>
          <p:nvPr/>
        </p:nvSpPr>
        <p:spPr>
          <a:xfrm>
            <a:off x="2895600" y="1905000"/>
            <a:ext cx="3048000"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p:cNvSpPr/>
          <p:nvPr/>
        </p:nvSpPr>
        <p:spPr>
          <a:xfrm rot="5400000">
            <a:off x="5131326" y="3485149"/>
            <a:ext cx="23010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p:cNvSpPr txBox="1"/>
          <p:nvPr/>
        </p:nvSpPr>
        <p:spPr>
          <a:xfrm>
            <a:off x="6248400" y="4724400"/>
            <a:ext cx="2515432" cy="400110"/>
          </a:xfrm>
          <a:prstGeom prst="rect">
            <a:avLst/>
          </a:prstGeom>
          <a:noFill/>
        </p:spPr>
        <p:txBody>
          <a:bodyPr wrap="none" rtlCol="0">
            <a:spAutoFit/>
          </a:bodyPr>
          <a:lstStyle/>
          <a:p>
            <a:r>
              <a:rPr lang="en-US" sz="2000" b="1" dirty="0" smtClean="0">
                <a:solidFill>
                  <a:schemeClr val="accent5">
                    <a:lumMod val="50000"/>
                  </a:schemeClr>
                </a:solidFill>
              </a:rPr>
              <a:t>April 1 - Submit list</a:t>
            </a:r>
            <a:endParaRPr lang="en-US" sz="2000" b="1" dirty="0">
              <a:solidFill>
                <a:schemeClr val="accent5">
                  <a:lumMod val="50000"/>
                </a:schemeClr>
              </a:solidFill>
            </a:endParaRPr>
          </a:p>
        </p:txBody>
      </p:sp>
      <p:sp>
        <p:nvSpPr>
          <p:cNvPr id="10" name="TextBox 9"/>
          <p:cNvSpPr txBox="1"/>
          <p:nvPr/>
        </p:nvSpPr>
        <p:spPr>
          <a:xfrm rot="19146497">
            <a:off x="4758899" y="3362853"/>
            <a:ext cx="1332416" cy="369332"/>
          </a:xfrm>
          <a:prstGeom prst="rect">
            <a:avLst/>
          </a:prstGeom>
          <a:noFill/>
        </p:spPr>
        <p:txBody>
          <a:bodyPr wrap="none" rtlCol="0">
            <a:spAutoFit/>
          </a:bodyPr>
          <a:lstStyle/>
          <a:p>
            <a:r>
              <a:rPr lang="en-US" b="1" dirty="0" smtClean="0">
                <a:latin typeface="Kalinga" pitchFamily="34" charset="0"/>
                <a:cs typeface="Kalinga" pitchFamily="34" charset="0"/>
              </a:rPr>
              <a:t>Even Year</a:t>
            </a:r>
            <a:endParaRPr lang="en-US" b="1" dirty="0">
              <a:latin typeface="Kalinga" pitchFamily="34" charset="0"/>
              <a:cs typeface="Kalinga" pitchFamily="34" charset="0"/>
            </a:endParaRPr>
          </a:p>
        </p:txBody>
      </p:sp>
      <p:sp>
        <p:nvSpPr>
          <p:cNvPr id="11" name="TextBox 10"/>
          <p:cNvSpPr txBox="1"/>
          <p:nvPr/>
        </p:nvSpPr>
        <p:spPr>
          <a:xfrm rot="19279029">
            <a:off x="2721607" y="3931225"/>
            <a:ext cx="1249060" cy="369332"/>
          </a:xfrm>
          <a:prstGeom prst="rect">
            <a:avLst/>
          </a:prstGeom>
          <a:noFill/>
        </p:spPr>
        <p:txBody>
          <a:bodyPr wrap="none" rtlCol="0">
            <a:spAutoFit/>
          </a:bodyPr>
          <a:lstStyle/>
          <a:p>
            <a:r>
              <a:rPr lang="en-US" b="1" dirty="0" smtClean="0">
                <a:latin typeface="Kalinga" pitchFamily="34" charset="0"/>
                <a:cs typeface="Kalinga" pitchFamily="34" charset="0"/>
              </a:rPr>
              <a:t>Odd Year</a:t>
            </a:r>
            <a:endParaRPr lang="en-US" b="1" dirty="0">
              <a:latin typeface="Kalinga" pitchFamily="34" charset="0"/>
              <a:cs typeface="Kalinga" pitchFamily="34" charset="0"/>
            </a:endParaRPr>
          </a:p>
        </p:txBody>
      </p:sp>
      <p:sp>
        <p:nvSpPr>
          <p:cNvPr id="12" name="Curved Down Arrow 11"/>
          <p:cNvSpPr/>
          <p:nvPr/>
        </p:nvSpPr>
        <p:spPr>
          <a:xfrm rot="10800000">
            <a:off x="2971799" y="4953000"/>
            <a:ext cx="27582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Down Arrow 12"/>
          <p:cNvSpPr/>
          <p:nvPr/>
        </p:nvSpPr>
        <p:spPr>
          <a:xfrm rot="16200000">
            <a:off x="1348826" y="3375575"/>
            <a:ext cx="23010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TextBox 19"/>
          <p:cNvSpPr txBox="1"/>
          <p:nvPr/>
        </p:nvSpPr>
        <p:spPr>
          <a:xfrm>
            <a:off x="1828800" y="1828800"/>
            <a:ext cx="1350050" cy="369332"/>
          </a:xfrm>
          <a:prstGeom prst="rect">
            <a:avLst/>
          </a:prstGeom>
          <a:noFill/>
        </p:spPr>
        <p:txBody>
          <a:bodyPr wrap="none" rtlCol="0">
            <a:spAutoFit/>
          </a:bodyPr>
          <a:lstStyle/>
          <a:p>
            <a:r>
              <a:rPr lang="en-US" dirty="0" smtClean="0"/>
              <a:t>Assessment</a:t>
            </a:r>
            <a:endParaRPr lang="en-US" dirty="0"/>
          </a:p>
        </p:txBody>
      </p:sp>
      <p:sp>
        <p:nvSpPr>
          <p:cNvPr id="21" name="TextBox 20"/>
          <p:cNvSpPr txBox="1"/>
          <p:nvPr/>
        </p:nvSpPr>
        <p:spPr>
          <a:xfrm>
            <a:off x="533400" y="3200400"/>
            <a:ext cx="1515671" cy="369332"/>
          </a:xfrm>
          <a:prstGeom prst="rect">
            <a:avLst/>
          </a:prstGeom>
          <a:noFill/>
        </p:spPr>
        <p:txBody>
          <a:bodyPr wrap="none" rtlCol="0">
            <a:spAutoFit/>
          </a:bodyPr>
          <a:lstStyle/>
          <a:p>
            <a:r>
              <a:rPr lang="en-US" dirty="0" smtClean="0"/>
              <a:t>Data Delivery</a:t>
            </a:r>
            <a:endParaRPr lang="en-US" dirty="0"/>
          </a:p>
        </p:txBody>
      </p:sp>
      <p:sp>
        <p:nvSpPr>
          <p:cNvPr id="22" name="TextBox 21"/>
          <p:cNvSpPr txBox="1"/>
          <p:nvPr/>
        </p:nvSpPr>
        <p:spPr>
          <a:xfrm>
            <a:off x="6781800" y="3505200"/>
            <a:ext cx="1633781" cy="369332"/>
          </a:xfrm>
          <a:prstGeom prst="rect">
            <a:avLst/>
          </a:prstGeom>
          <a:noFill/>
        </p:spPr>
        <p:txBody>
          <a:bodyPr wrap="none" rtlCol="0">
            <a:spAutoFit/>
          </a:bodyPr>
          <a:lstStyle/>
          <a:p>
            <a:r>
              <a:rPr lang="en-US" dirty="0" smtClean="0"/>
              <a:t>Public Review</a:t>
            </a:r>
            <a:endParaRPr lang="en-US" dirty="0"/>
          </a:p>
        </p:txBody>
      </p:sp>
      <p:sp>
        <p:nvSpPr>
          <p:cNvPr id="24" name="TextBox 23"/>
          <p:cNvSpPr txBox="1"/>
          <p:nvPr/>
        </p:nvSpPr>
        <p:spPr>
          <a:xfrm>
            <a:off x="3048000" y="5715000"/>
            <a:ext cx="3028393" cy="369332"/>
          </a:xfrm>
          <a:prstGeom prst="rect">
            <a:avLst/>
          </a:prstGeom>
          <a:noFill/>
        </p:spPr>
        <p:txBody>
          <a:bodyPr wrap="none" rtlCol="0">
            <a:spAutoFit/>
          </a:bodyPr>
          <a:lstStyle/>
          <a:p>
            <a:r>
              <a:rPr lang="en-US" dirty="0" smtClean="0"/>
              <a:t>Review Assessment Methods</a:t>
            </a:r>
          </a:p>
        </p:txBody>
      </p:sp>
      <p:cxnSp>
        <p:nvCxnSpPr>
          <p:cNvPr id="28" name="Straight Connector 27"/>
          <p:cNvCxnSpPr/>
          <p:nvPr/>
        </p:nvCxnSpPr>
        <p:spPr>
          <a:xfrm flipH="1">
            <a:off x="2590800" y="2286000"/>
            <a:ext cx="3733800" cy="3048000"/>
          </a:xfrm>
          <a:prstGeom prst="line">
            <a:avLst/>
          </a:prstGeom>
          <a:ln w="69850"/>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257800" y="1600200"/>
            <a:ext cx="1748748" cy="369332"/>
          </a:xfrm>
          <a:prstGeom prst="rect">
            <a:avLst/>
          </a:prstGeom>
          <a:noFill/>
        </p:spPr>
        <p:txBody>
          <a:bodyPr wrap="none" rtlCol="0">
            <a:spAutoFit/>
          </a:bodyPr>
          <a:lstStyle/>
          <a:p>
            <a:r>
              <a:rPr lang="en-US" dirty="0" smtClean="0"/>
              <a:t>Internal Review</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2-Year 303(d) Cycle</a:t>
            </a:r>
            <a:endParaRPr lang="en-US" dirty="0"/>
          </a:p>
        </p:txBody>
      </p:sp>
      <p:sp>
        <p:nvSpPr>
          <p:cNvPr id="6" name="Curved Down Arrow 5"/>
          <p:cNvSpPr/>
          <p:nvPr/>
        </p:nvSpPr>
        <p:spPr>
          <a:xfrm>
            <a:off x="2895600" y="1905000"/>
            <a:ext cx="3048000"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p:cNvSpPr/>
          <p:nvPr/>
        </p:nvSpPr>
        <p:spPr>
          <a:xfrm rot="5400000">
            <a:off x="5131326" y="3485149"/>
            <a:ext cx="23010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p:cNvSpPr txBox="1"/>
          <p:nvPr/>
        </p:nvSpPr>
        <p:spPr>
          <a:xfrm>
            <a:off x="6248400" y="4724400"/>
            <a:ext cx="2515432" cy="400110"/>
          </a:xfrm>
          <a:prstGeom prst="rect">
            <a:avLst/>
          </a:prstGeom>
          <a:noFill/>
        </p:spPr>
        <p:txBody>
          <a:bodyPr wrap="none" rtlCol="0">
            <a:spAutoFit/>
          </a:bodyPr>
          <a:lstStyle/>
          <a:p>
            <a:r>
              <a:rPr lang="en-US" sz="2000" b="1" dirty="0" smtClean="0">
                <a:solidFill>
                  <a:schemeClr val="accent5">
                    <a:lumMod val="50000"/>
                  </a:schemeClr>
                </a:solidFill>
              </a:rPr>
              <a:t>April 1 - Submit list</a:t>
            </a:r>
            <a:endParaRPr lang="en-US" sz="2000" b="1" dirty="0">
              <a:solidFill>
                <a:schemeClr val="accent5">
                  <a:lumMod val="50000"/>
                </a:schemeClr>
              </a:solidFill>
            </a:endParaRPr>
          </a:p>
        </p:txBody>
      </p:sp>
      <p:sp>
        <p:nvSpPr>
          <p:cNvPr id="10" name="TextBox 9"/>
          <p:cNvSpPr txBox="1"/>
          <p:nvPr/>
        </p:nvSpPr>
        <p:spPr>
          <a:xfrm rot="19146497">
            <a:off x="4758899" y="3362853"/>
            <a:ext cx="1332416" cy="369332"/>
          </a:xfrm>
          <a:prstGeom prst="rect">
            <a:avLst/>
          </a:prstGeom>
          <a:noFill/>
        </p:spPr>
        <p:txBody>
          <a:bodyPr wrap="none" rtlCol="0">
            <a:spAutoFit/>
          </a:bodyPr>
          <a:lstStyle/>
          <a:p>
            <a:r>
              <a:rPr lang="en-US" b="1" dirty="0" smtClean="0">
                <a:latin typeface="Kalinga" pitchFamily="34" charset="0"/>
                <a:cs typeface="Kalinga" pitchFamily="34" charset="0"/>
              </a:rPr>
              <a:t>Even Year</a:t>
            </a:r>
            <a:endParaRPr lang="en-US" b="1" dirty="0">
              <a:latin typeface="Kalinga" pitchFamily="34" charset="0"/>
              <a:cs typeface="Kalinga" pitchFamily="34" charset="0"/>
            </a:endParaRPr>
          </a:p>
        </p:txBody>
      </p:sp>
      <p:sp>
        <p:nvSpPr>
          <p:cNvPr id="11" name="TextBox 10"/>
          <p:cNvSpPr txBox="1"/>
          <p:nvPr/>
        </p:nvSpPr>
        <p:spPr>
          <a:xfrm rot="19279029">
            <a:off x="2721607" y="3931225"/>
            <a:ext cx="1249060" cy="369332"/>
          </a:xfrm>
          <a:prstGeom prst="rect">
            <a:avLst/>
          </a:prstGeom>
          <a:noFill/>
        </p:spPr>
        <p:txBody>
          <a:bodyPr wrap="none" rtlCol="0">
            <a:spAutoFit/>
          </a:bodyPr>
          <a:lstStyle/>
          <a:p>
            <a:r>
              <a:rPr lang="en-US" b="1" dirty="0" smtClean="0">
                <a:latin typeface="Kalinga" pitchFamily="34" charset="0"/>
                <a:cs typeface="Kalinga" pitchFamily="34" charset="0"/>
              </a:rPr>
              <a:t>Odd Year</a:t>
            </a:r>
            <a:endParaRPr lang="en-US" b="1" dirty="0">
              <a:latin typeface="Kalinga" pitchFamily="34" charset="0"/>
              <a:cs typeface="Kalinga" pitchFamily="34" charset="0"/>
            </a:endParaRPr>
          </a:p>
        </p:txBody>
      </p:sp>
      <p:sp>
        <p:nvSpPr>
          <p:cNvPr id="12" name="Curved Down Arrow 11"/>
          <p:cNvSpPr/>
          <p:nvPr/>
        </p:nvSpPr>
        <p:spPr>
          <a:xfrm rot="10800000">
            <a:off x="2971799" y="4953000"/>
            <a:ext cx="27582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Down Arrow 12"/>
          <p:cNvSpPr/>
          <p:nvPr/>
        </p:nvSpPr>
        <p:spPr>
          <a:xfrm rot="16200000">
            <a:off x="1348826" y="3375575"/>
            <a:ext cx="2301071" cy="7315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TextBox 19"/>
          <p:cNvSpPr txBox="1"/>
          <p:nvPr/>
        </p:nvSpPr>
        <p:spPr>
          <a:xfrm>
            <a:off x="1828800" y="1828800"/>
            <a:ext cx="1350050" cy="369332"/>
          </a:xfrm>
          <a:prstGeom prst="rect">
            <a:avLst/>
          </a:prstGeom>
          <a:noFill/>
        </p:spPr>
        <p:txBody>
          <a:bodyPr wrap="none" rtlCol="0">
            <a:spAutoFit/>
          </a:bodyPr>
          <a:lstStyle/>
          <a:p>
            <a:r>
              <a:rPr lang="en-US" dirty="0" smtClean="0"/>
              <a:t>Assessment</a:t>
            </a:r>
            <a:endParaRPr lang="en-US" dirty="0"/>
          </a:p>
        </p:txBody>
      </p:sp>
      <p:sp>
        <p:nvSpPr>
          <p:cNvPr id="21" name="TextBox 20"/>
          <p:cNvSpPr txBox="1"/>
          <p:nvPr/>
        </p:nvSpPr>
        <p:spPr>
          <a:xfrm>
            <a:off x="533400" y="3200400"/>
            <a:ext cx="1515671" cy="369332"/>
          </a:xfrm>
          <a:prstGeom prst="rect">
            <a:avLst/>
          </a:prstGeom>
          <a:noFill/>
        </p:spPr>
        <p:txBody>
          <a:bodyPr wrap="none" rtlCol="0">
            <a:spAutoFit/>
          </a:bodyPr>
          <a:lstStyle/>
          <a:p>
            <a:r>
              <a:rPr lang="en-US" dirty="0" smtClean="0"/>
              <a:t>Data Delivery</a:t>
            </a:r>
            <a:endParaRPr lang="en-US" dirty="0"/>
          </a:p>
        </p:txBody>
      </p:sp>
      <p:sp>
        <p:nvSpPr>
          <p:cNvPr id="22" name="TextBox 21"/>
          <p:cNvSpPr txBox="1"/>
          <p:nvPr/>
        </p:nvSpPr>
        <p:spPr>
          <a:xfrm>
            <a:off x="6781800" y="3505200"/>
            <a:ext cx="1633781" cy="369332"/>
          </a:xfrm>
          <a:prstGeom prst="rect">
            <a:avLst/>
          </a:prstGeom>
          <a:noFill/>
        </p:spPr>
        <p:txBody>
          <a:bodyPr wrap="none" rtlCol="0">
            <a:spAutoFit/>
          </a:bodyPr>
          <a:lstStyle/>
          <a:p>
            <a:r>
              <a:rPr lang="en-US" dirty="0" smtClean="0"/>
              <a:t>Public Review</a:t>
            </a:r>
            <a:endParaRPr lang="en-US" dirty="0"/>
          </a:p>
        </p:txBody>
      </p:sp>
      <p:sp>
        <p:nvSpPr>
          <p:cNvPr id="24" name="TextBox 23"/>
          <p:cNvSpPr txBox="1"/>
          <p:nvPr/>
        </p:nvSpPr>
        <p:spPr>
          <a:xfrm>
            <a:off x="3048000" y="5715000"/>
            <a:ext cx="3028393" cy="369332"/>
          </a:xfrm>
          <a:prstGeom prst="rect">
            <a:avLst/>
          </a:prstGeom>
          <a:noFill/>
        </p:spPr>
        <p:txBody>
          <a:bodyPr wrap="none" rtlCol="0">
            <a:spAutoFit/>
          </a:bodyPr>
          <a:lstStyle/>
          <a:p>
            <a:r>
              <a:rPr lang="en-US" dirty="0" smtClean="0"/>
              <a:t>Review Assessment Methods</a:t>
            </a:r>
          </a:p>
        </p:txBody>
      </p:sp>
      <p:cxnSp>
        <p:nvCxnSpPr>
          <p:cNvPr id="28" name="Straight Connector 27"/>
          <p:cNvCxnSpPr/>
          <p:nvPr/>
        </p:nvCxnSpPr>
        <p:spPr>
          <a:xfrm flipH="1">
            <a:off x="2590800" y="2286000"/>
            <a:ext cx="3733800" cy="3048000"/>
          </a:xfrm>
          <a:prstGeom prst="line">
            <a:avLst/>
          </a:prstGeom>
          <a:ln w="69850"/>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257800" y="1600200"/>
            <a:ext cx="1748748" cy="369332"/>
          </a:xfrm>
          <a:prstGeom prst="rect">
            <a:avLst/>
          </a:prstGeom>
          <a:noFill/>
        </p:spPr>
        <p:txBody>
          <a:bodyPr wrap="none" rtlCol="0">
            <a:spAutoFit/>
          </a:bodyPr>
          <a:lstStyle/>
          <a:p>
            <a:r>
              <a:rPr lang="en-US" dirty="0" smtClean="0"/>
              <a:t>Internal Review</a:t>
            </a:r>
            <a:endParaRPr lang="en-US" dirty="0"/>
          </a:p>
        </p:txBody>
      </p:sp>
      <p:sp>
        <p:nvSpPr>
          <p:cNvPr id="16" name="Down Arrow 15"/>
          <p:cNvSpPr/>
          <p:nvPr/>
        </p:nvSpPr>
        <p:spPr>
          <a:xfrm rot="1669026">
            <a:off x="5830307" y="1055246"/>
            <a:ext cx="597840" cy="1295400"/>
          </a:xfrm>
          <a:prstGeom prst="downArrow">
            <a:avLst/>
          </a:prstGeom>
          <a:solidFill>
            <a:srgbClr val="C5D88A">
              <a:alpha val="27843"/>
            </a:srgbClr>
          </a:solidFill>
          <a:ln>
            <a:solidFill>
              <a:srgbClr val="C5D8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476999" y="838202"/>
            <a:ext cx="1600200" cy="646331"/>
          </a:xfrm>
          <a:prstGeom prst="rect">
            <a:avLst/>
          </a:prstGeom>
          <a:solidFill>
            <a:schemeClr val="accent4">
              <a:lumMod val="60000"/>
              <a:lumOff val="40000"/>
            </a:schemeClr>
          </a:solidFill>
          <a:ln>
            <a:noFill/>
          </a:ln>
        </p:spPr>
        <p:txBody>
          <a:bodyPr wrap="square" rtlCol="0">
            <a:spAutoFit/>
          </a:bodyPr>
          <a:lstStyle/>
          <a:p>
            <a:r>
              <a:rPr lang="en-US" dirty="0" smtClean="0"/>
              <a:t>2012 List</a:t>
            </a:r>
          </a:p>
          <a:p>
            <a:r>
              <a:rPr lang="en-US" dirty="0" smtClean="0">
                <a:solidFill>
                  <a:schemeClr val="accent5">
                    <a:lumMod val="75000"/>
                  </a:schemeClr>
                </a:solidFill>
              </a:rPr>
              <a:t>You are here</a:t>
            </a:r>
            <a:endParaRPr lang="en-US"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EPA’s Role</a:t>
            </a:r>
            <a:endParaRPr lang="en-US" dirty="0"/>
          </a:p>
        </p:txBody>
      </p:sp>
      <p:sp>
        <p:nvSpPr>
          <p:cNvPr id="3" name="Content Placeholder 2"/>
          <p:cNvSpPr>
            <a:spLocks noGrp="1"/>
          </p:cNvSpPr>
          <p:nvPr>
            <p:ph idx="1"/>
          </p:nvPr>
        </p:nvSpPr>
        <p:spPr/>
        <p:txBody>
          <a:bodyPr/>
          <a:lstStyle/>
          <a:p>
            <a:endParaRPr lang="en-US" dirty="0" smtClean="0"/>
          </a:p>
          <a:p>
            <a:r>
              <a:rPr lang="en-US" dirty="0" smtClean="0"/>
              <a:t>EPA must approve or disapprove </a:t>
            </a:r>
            <a:r>
              <a:rPr lang="en-US" b="1" dirty="0" smtClean="0"/>
              <a:t>list</a:t>
            </a:r>
          </a:p>
          <a:p>
            <a:endParaRPr lang="en-US" dirty="0" smtClean="0"/>
          </a:p>
          <a:p>
            <a:r>
              <a:rPr lang="en-US" dirty="0" smtClean="0"/>
              <a:t>EPA does not approve or disapprove assessment methodology, </a:t>
            </a:r>
            <a:r>
              <a:rPr lang="en-US" i="1" dirty="0" smtClean="0"/>
              <a:t>but</a:t>
            </a:r>
          </a:p>
          <a:p>
            <a:pPr lvl="1"/>
            <a:r>
              <a:rPr lang="en-US" dirty="0" smtClean="0"/>
              <a:t>If they disagree with state decisions…</a:t>
            </a:r>
          </a:p>
          <a:p>
            <a:pPr lvl="1"/>
            <a:r>
              <a:rPr lang="en-US" dirty="0" smtClean="0"/>
              <a:t>…they </a:t>
            </a:r>
            <a:r>
              <a:rPr lang="en-US" b="1" dirty="0" smtClean="0"/>
              <a:t>add</a:t>
            </a:r>
            <a:r>
              <a:rPr lang="en-US" dirty="0" smtClean="0"/>
              <a:t> waters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“De-Listing”</a:t>
            </a:r>
            <a:endParaRPr lang="en-US" dirty="0"/>
          </a:p>
        </p:txBody>
      </p:sp>
      <p:sp>
        <p:nvSpPr>
          <p:cNvPr id="3" name="Content Placeholder 2"/>
          <p:cNvSpPr>
            <a:spLocks noGrp="1"/>
          </p:cNvSpPr>
          <p:nvPr>
            <p:ph idx="1"/>
          </p:nvPr>
        </p:nvSpPr>
        <p:spPr/>
        <p:txBody>
          <a:bodyPr/>
          <a:lstStyle/>
          <a:p>
            <a:endParaRPr lang="en-US" dirty="0" smtClean="0"/>
          </a:p>
          <a:p>
            <a:r>
              <a:rPr lang="en-US" dirty="0" smtClean="0"/>
              <a:t>Start with previous approved list</a:t>
            </a:r>
          </a:p>
          <a:p>
            <a:endParaRPr lang="en-US" dirty="0" smtClean="0"/>
          </a:p>
          <a:p>
            <a:r>
              <a:rPr lang="en-US" dirty="0" smtClean="0"/>
              <a:t>Good cause (40 CFR 130.7)</a:t>
            </a:r>
          </a:p>
          <a:p>
            <a:pPr lvl="1"/>
            <a:r>
              <a:rPr lang="en-US" dirty="0" smtClean="0"/>
              <a:t>Standards attained</a:t>
            </a:r>
          </a:p>
          <a:p>
            <a:pPr lvl="1"/>
            <a:r>
              <a:rPr lang="en-US" dirty="0" smtClean="0"/>
              <a:t>TMDL or other enforceable strategy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Review &amp; Comment</a:t>
            </a:r>
          </a:p>
        </p:txBody>
      </p:sp>
      <p:sp>
        <p:nvSpPr>
          <p:cNvPr id="3" name="Content Placeholder 2"/>
          <p:cNvSpPr>
            <a:spLocks noGrp="1"/>
          </p:cNvSpPr>
          <p:nvPr>
            <p:ph idx="1"/>
          </p:nvPr>
        </p:nvSpPr>
        <p:spPr/>
        <p:txBody>
          <a:bodyPr>
            <a:normAutofit/>
          </a:bodyPr>
          <a:lstStyle/>
          <a:p>
            <a:endParaRPr lang="en-US" dirty="0" smtClean="0"/>
          </a:p>
          <a:p>
            <a:r>
              <a:rPr lang="en-US" dirty="0" smtClean="0"/>
              <a:t>Public notice required</a:t>
            </a:r>
          </a:p>
          <a:p>
            <a:endParaRPr lang="en-US" dirty="0" smtClean="0"/>
          </a:p>
          <a:p>
            <a:r>
              <a:rPr lang="en-US" dirty="0" smtClean="0"/>
              <a:t>Typical comments</a:t>
            </a:r>
          </a:p>
          <a:p>
            <a:pPr lvl="1"/>
            <a:r>
              <a:rPr lang="en-US" dirty="0" smtClean="0"/>
              <a:t>Recommend additional listings</a:t>
            </a:r>
          </a:p>
          <a:p>
            <a:pPr lvl="1"/>
            <a:r>
              <a:rPr lang="en-US" dirty="0" smtClean="0"/>
              <a:t>Recommend de-listings</a:t>
            </a:r>
          </a:p>
          <a:p>
            <a:pPr lvl="1"/>
            <a:r>
              <a:rPr lang="en-US" dirty="0" smtClean="0"/>
              <a:t>Requests for clarifications</a:t>
            </a:r>
          </a:p>
          <a:p>
            <a:pPr lvl="1"/>
            <a:r>
              <a:rPr lang="en-US" dirty="0" smtClean="0"/>
              <a:t>Pollutant source information</a:t>
            </a:r>
          </a:p>
          <a:p>
            <a:pPr lvl="1"/>
            <a:r>
              <a:rPr lang="en-US" dirty="0" smtClean="0"/>
              <a:t>Requests for further study</a:t>
            </a:r>
          </a:p>
        </p:txBody>
      </p:sp>
      <p:pic>
        <p:nvPicPr>
          <p:cNvPr id="34818" name="Picture 2" descr="Business metaphor of a computer monitor with e-mails coming out"/>
          <p:cNvPicPr>
            <a:picLocks noChangeAspect="1" noChangeArrowheads="1"/>
          </p:cNvPicPr>
          <p:nvPr/>
        </p:nvPicPr>
        <p:blipFill>
          <a:blip r:embed="rId3" cstate="print"/>
          <a:srcRect/>
          <a:stretch>
            <a:fillRect/>
          </a:stretch>
        </p:blipFill>
        <p:spPr bwMode="auto">
          <a:xfrm>
            <a:off x="6629400" y="4343400"/>
            <a:ext cx="1828800" cy="1828800"/>
          </a:xfrm>
          <a:prstGeom prst="rect">
            <a:avLst/>
          </a:prstGeom>
          <a:noFill/>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Information</a:t>
            </a:r>
          </a:p>
        </p:txBody>
      </p:sp>
      <p:sp>
        <p:nvSpPr>
          <p:cNvPr id="3" name="Content Placeholder 2"/>
          <p:cNvSpPr>
            <a:spLocks noGrp="1"/>
          </p:cNvSpPr>
          <p:nvPr>
            <p:ph idx="1"/>
          </p:nvPr>
        </p:nvSpPr>
        <p:spPr/>
        <p:txBody>
          <a:bodyPr>
            <a:normAutofit/>
          </a:bodyPr>
          <a:lstStyle/>
          <a:p>
            <a:endParaRPr lang="en-US" dirty="0" smtClean="0">
              <a:hlinkClick r:id="rId3"/>
            </a:endParaRPr>
          </a:p>
          <a:p>
            <a:r>
              <a:rPr lang="en-US" dirty="0" smtClean="0"/>
              <a:t>Assessment Methodology</a:t>
            </a:r>
          </a:p>
          <a:p>
            <a:r>
              <a:rPr lang="en-US" dirty="0" smtClean="0"/>
              <a:t>2010 Final 303(d) List</a:t>
            </a:r>
          </a:p>
          <a:p>
            <a:r>
              <a:rPr lang="en-US" dirty="0" smtClean="0"/>
              <a:t>Responsiveness Summaries</a:t>
            </a:r>
          </a:p>
          <a:p>
            <a:pPr>
              <a:buNone/>
            </a:pPr>
            <a:endParaRPr lang="en-US" dirty="0" smtClean="0">
              <a:hlinkClick r:id="rId3"/>
            </a:endParaRPr>
          </a:p>
          <a:p>
            <a:pPr>
              <a:buNone/>
            </a:pPr>
            <a:r>
              <a:rPr lang="en-US" dirty="0" smtClean="0">
                <a:hlinkClick r:id="rId3"/>
              </a:rPr>
              <a:t>http://portal.ncdenr.org/web/wq/ps/mtu/assessment</a:t>
            </a:r>
            <a:endParaRPr lang="en-US" dirty="0" smtClean="0"/>
          </a:p>
          <a:p>
            <a:pPr>
              <a:buNone/>
            </a:pPr>
            <a:endParaRPr lang="en-US" dirty="0" smtClean="0"/>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6" name="Picture 2" descr="Division of Water Quality"/>
          <p:cNvPicPr>
            <a:picLocks noChangeAspect="1" noChangeArrowheads="1"/>
          </p:cNvPicPr>
          <p:nvPr/>
        </p:nvPicPr>
        <p:blipFill>
          <a:blip r:embed="rId3" cstate="print"/>
          <a:srcRect/>
          <a:stretch>
            <a:fillRect/>
          </a:stretch>
        </p:blipFill>
        <p:spPr bwMode="auto">
          <a:xfrm>
            <a:off x="228600" y="5562600"/>
            <a:ext cx="8686800" cy="714375"/>
          </a:xfrm>
          <a:prstGeom prst="rect">
            <a:avLst/>
          </a:prstGeom>
          <a:noFill/>
        </p:spPr>
      </p:pic>
      <p:sp>
        <p:nvSpPr>
          <p:cNvPr id="4" name="Rectangle 3"/>
          <p:cNvSpPr/>
          <p:nvPr/>
        </p:nvSpPr>
        <p:spPr>
          <a:xfrm>
            <a:off x="0" y="6553200"/>
            <a:ext cx="9144000" cy="253916"/>
          </a:xfrm>
          <a:prstGeom prst="rect">
            <a:avLst/>
          </a:prstGeom>
          <a:solidFill>
            <a:schemeClr val="accent5">
              <a:lumMod val="20000"/>
              <a:lumOff val="80000"/>
            </a:schemeClr>
          </a:solidFill>
        </p:spPr>
        <p:txBody>
          <a:bodyPr wrap="square">
            <a:spAutoFit/>
          </a:bodyPr>
          <a:lstStyle/>
          <a:p>
            <a:pPr algn="ctr"/>
            <a:r>
              <a:rPr lang="en-US" sz="1050" dirty="0" smtClean="0">
                <a:latin typeface="Kalinga" pitchFamily="34" charset="0"/>
                <a:cs typeface="Kalinga" pitchFamily="34" charset="0"/>
              </a:rPr>
              <a:t>To </a:t>
            </a:r>
            <a:r>
              <a:rPr lang="en-US" sz="1050" b="1" dirty="0" smtClean="0">
                <a:latin typeface="Kalinga" pitchFamily="34" charset="0"/>
                <a:cs typeface="Kalinga" pitchFamily="34" charset="0"/>
              </a:rPr>
              <a:t>protect and enhance </a:t>
            </a:r>
            <a:r>
              <a:rPr lang="en-US" sz="1050" dirty="0" smtClean="0">
                <a:latin typeface="Kalinga" pitchFamily="34" charset="0"/>
                <a:cs typeface="Kalinga" pitchFamily="34" charset="0"/>
              </a:rPr>
              <a:t>North Carolina's surface water and groundwater resources for the citizens of North Carolina and future generations.</a:t>
            </a:r>
            <a:endParaRPr lang="en-US" sz="1050" dirty="0">
              <a:latin typeface="Kalinga" pitchFamily="34" charset="0"/>
              <a:cs typeface="Kaling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Regulatory Overview</a:t>
            </a:r>
            <a:endParaRPr lang="en-US" dirty="0"/>
          </a:p>
        </p:txBody>
      </p:sp>
      <p:sp>
        <p:nvSpPr>
          <p:cNvPr id="5" name="Content Placeholder 4"/>
          <p:cNvSpPr>
            <a:spLocks noGrp="1"/>
          </p:cNvSpPr>
          <p:nvPr>
            <p:ph idx="1"/>
          </p:nvPr>
        </p:nvSpPr>
        <p:spPr/>
        <p:txBody>
          <a:bodyPr>
            <a:normAutofit/>
          </a:bodyPr>
          <a:lstStyle/>
          <a:p>
            <a:pPr marL="342900" lvl="1" indent="-342900">
              <a:buSzPct val="50000"/>
              <a:buFont typeface="Wingdings 2"/>
              <a:buChar char=""/>
            </a:pPr>
            <a:endParaRPr lang="en-US" sz="3200" dirty="0" smtClean="0"/>
          </a:p>
          <a:p>
            <a:r>
              <a:rPr lang="en-US" sz="3200" dirty="0" smtClean="0"/>
              <a:t>Water Quality Standards</a:t>
            </a:r>
          </a:p>
          <a:p>
            <a:pPr lvl="1"/>
            <a:r>
              <a:rPr lang="en-US" sz="2800" b="1" dirty="0" smtClean="0"/>
              <a:t>Uses + Criteria </a:t>
            </a:r>
            <a:r>
              <a:rPr lang="en-US" sz="2800" dirty="0" smtClean="0"/>
              <a:t>to protect uses</a:t>
            </a:r>
          </a:p>
          <a:p>
            <a:pPr lvl="1"/>
            <a:r>
              <a:rPr lang="en-US" sz="2800" dirty="0" smtClean="0"/>
              <a:t>Numeric &amp; narrative criteria</a:t>
            </a:r>
          </a:p>
          <a:p>
            <a:pPr marL="342900" lvl="1" indent="-342900">
              <a:buSzPct val="50000"/>
              <a:buFont typeface="Wingdings 2"/>
              <a:buChar char=""/>
            </a:pPr>
            <a:endParaRPr lang="en-US" sz="3200" dirty="0" smtClean="0"/>
          </a:p>
          <a:p>
            <a:pPr marL="342900" lvl="1" indent="-342900">
              <a:buSzPct val="50000"/>
              <a:buFont typeface="Wingdings 2"/>
              <a:buChar char=""/>
            </a:pPr>
            <a:r>
              <a:rPr lang="en-US" sz="3200" dirty="0" smtClean="0"/>
              <a:t>§303(d) CWA and 40 CFR 130.7</a:t>
            </a:r>
          </a:p>
          <a:p>
            <a:pPr marL="742950" lvl="2" indent="-342900">
              <a:buSzPct val="50000"/>
              <a:buFont typeface="Wingdings 2"/>
              <a:buChar char=""/>
            </a:pPr>
            <a:r>
              <a:rPr lang="en-US" sz="2800" dirty="0" smtClean="0"/>
              <a:t>“Water quality standards”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RESERVE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Regulatory Overview</a:t>
            </a:r>
            <a:endParaRPr lang="en-US" dirty="0"/>
          </a:p>
        </p:txBody>
      </p:sp>
      <p:sp>
        <p:nvSpPr>
          <p:cNvPr id="5" name="Content Placeholder 4"/>
          <p:cNvSpPr>
            <a:spLocks noGrp="1"/>
          </p:cNvSpPr>
          <p:nvPr>
            <p:ph idx="1"/>
          </p:nvPr>
        </p:nvSpPr>
        <p:spPr/>
        <p:txBody>
          <a:bodyPr>
            <a:normAutofit/>
          </a:bodyPr>
          <a:lstStyle/>
          <a:p>
            <a:pPr marL="342900" lvl="1" indent="-342900">
              <a:buSzPct val="50000"/>
              <a:buFont typeface="Wingdings 2"/>
              <a:buChar char=""/>
            </a:pPr>
            <a:r>
              <a:rPr lang="en-US" sz="3200" dirty="0" smtClean="0"/>
              <a:t>§303(d) CWA &amp; 40 CFR 130.7</a:t>
            </a:r>
          </a:p>
          <a:p>
            <a:pPr marL="742950" lvl="2" indent="-342900">
              <a:buSzPct val="50000"/>
              <a:buFont typeface="Wingdings 2"/>
              <a:buChar char=""/>
            </a:pPr>
            <a:r>
              <a:rPr lang="en-US" dirty="0" smtClean="0"/>
              <a:t>“</a:t>
            </a:r>
            <a:r>
              <a:rPr lang="en-US" b="1" dirty="0" smtClean="0"/>
              <a:t>any</a:t>
            </a:r>
            <a:r>
              <a:rPr lang="en-US" dirty="0" smtClean="0"/>
              <a:t> water quality standard”</a:t>
            </a:r>
          </a:p>
          <a:p>
            <a:pPr marL="742950" lvl="2" indent="-342900">
              <a:buSzPct val="50000"/>
              <a:buFont typeface="Wingdings 2"/>
              <a:buChar char=""/>
            </a:pPr>
            <a:endParaRPr lang="en-US" dirty="0" smtClean="0"/>
          </a:p>
          <a:p>
            <a:pPr marL="342900" lvl="1" indent="-342900">
              <a:buSzPct val="50000"/>
              <a:buFont typeface="Wingdings 2"/>
              <a:buChar char=""/>
            </a:pPr>
            <a:r>
              <a:rPr lang="en-US" sz="3200" dirty="0" smtClean="0"/>
              <a:t>1991 EPA Policy</a:t>
            </a:r>
          </a:p>
          <a:p>
            <a:pPr marL="742950" lvl="2" indent="-342900">
              <a:buSzPct val="50000"/>
              <a:buFont typeface="Wingdings 2"/>
              <a:buChar char=""/>
            </a:pPr>
            <a:r>
              <a:rPr lang="en-US" dirty="0" smtClean="0"/>
              <a:t>“independently sufficient evidence” of impairment</a:t>
            </a:r>
          </a:p>
          <a:p>
            <a:pPr marL="742950" lvl="2" indent="-342900">
              <a:buSzPct val="50000"/>
              <a:buFont typeface="Wingdings 2"/>
              <a:buChar char=""/>
            </a:pPr>
            <a:endParaRPr lang="en-US" dirty="0" smtClean="0"/>
          </a:p>
          <a:p>
            <a:pPr marL="342900" lvl="1" indent="-342900">
              <a:buSzPct val="50000"/>
              <a:buFont typeface="Wingdings 2"/>
              <a:buChar char=""/>
            </a:pPr>
            <a:r>
              <a:rPr lang="en-US" sz="3200" dirty="0" smtClean="0"/>
              <a:t>2011 Anacostia River case</a:t>
            </a:r>
            <a:br>
              <a:rPr lang="en-US" sz="3200" dirty="0" smtClean="0"/>
            </a:br>
            <a:r>
              <a:rPr lang="en-US" sz="1600" dirty="0" smtClean="0">
                <a:solidFill>
                  <a:schemeClr val="bg1">
                    <a:lumMod val="50000"/>
                  </a:schemeClr>
                </a:solidFill>
              </a:rPr>
              <a:t>(</a:t>
            </a:r>
            <a:r>
              <a:rPr lang="en-US" sz="1600" b="1" dirty="0" smtClean="0">
                <a:solidFill>
                  <a:schemeClr val="bg1">
                    <a:lumMod val="50000"/>
                  </a:schemeClr>
                </a:solidFill>
              </a:rPr>
              <a:t>ANACOSTIA RIVERKEEPER v. JACKSON, US District Court, DC, July 25, 2011</a:t>
            </a:r>
            <a:r>
              <a:rPr lang="en-US" sz="1600" dirty="0" smtClean="0">
                <a:solidFill>
                  <a:schemeClr val="bg1">
                    <a:lumMod val="50000"/>
                  </a:schemeClr>
                </a:solidFill>
              </a:rPr>
              <a:t>)</a:t>
            </a:r>
            <a:endParaRPr lang="en-US" sz="3200" dirty="0" smtClean="0">
              <a:solidFill>
                <a:schemeClr val="bg1">
                  <a:lumMod val="50000"/>
                </a:schemeClr>
              </a:solidFill>
            </a:endParaRPr>
          </a:p>
          <a:p>
            <a:pPr marL="742950" lvl="2" indent="-342900">
              <a:buSzPct val="50000"/>
              <a:buFont typeface="Wingdings 2"/>
              <a:buChar char=""/>
            </a:pPr>
            <a:r>
              <a:rPr lang="en-US" dirty="0" err="1" smtClean="0"/>
              <a:t>Waterbody</a:t>
            </a:r>
            <a:r>
              <a:rPr lang="en-US" dirty="0" smtClean="0"/>
              <a:t> impaired and listed if </a:t>
            </a:r>
            <a:r>
              <a:rPr lang="en-US" b="1" dirty="0" smtClean="0"/>
              <a:t>any</a:t>
            </a:r>
            <a:r>
              <a:rPr lang="en-US" dirty="0" smtClean="0"/>
              <a:t> water quality standard not met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NC’s Assessment Methodology</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Same for approved 2008 and 2010 lists</a:t>
            </a:r>
          </a:p>
          <a:p>
            <a:r>
              <a:rPr lang="en-US" dirty="0" smtClean="0"/>
              <a:t>Same as reported in basin plans</a:t>
            </a:r>
          </a:p>
          <a:p>
            <a:endParaRPr lang="en-US" dirty="0" smtClean="0"/>
          </a:p>
          <a:p>
            <a:r>
              <a:rPr lang="en-US" dirty="0" smtClean="0"/>
              <a:t>Extensive internal review</a:t>
            </a:r>
          </a:p>
          <a:p>
            <a:r>
              <a:rPr lang="en-US" dirty="0" smtClean="0"/>
              <a:t>Negotiations w/EPA, EPA reviews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States’ Assessment Methodologies</a:t>
            </a:r>
            <a:endParaRPr lang="en-US" dirty="0"/>
          </a:p>
        </p:txBody>
      </p:sp>
      <p:sp>
        <p:nvSpPr>
          <p:cNvPr id="3" name="Content Placeholder 2"/>
          <p:cNvSpPr>
            <a:spLocks noGrp="1"/>
          </p:cNvSpPr>
          <p:nvPr>
            <p:ph idx="1"/>
          </p:nvPr>
        </p:nvSpPr>
        <p:spPr/>
        <p:txBody>
          <a:bodyPr/>
          <a:lstStyle/>
          <a:p>
            <a:r>
              <a:rPr lang="en-US" smtClean="0"/>
              <a:t>Reflect their water </a:t>
            </a:r>
            <a:r>
              <a:rPr lang="en-US" dirty="0" smtClean="0"/>
              <a:t>quality standards</a:t>
            </a:r>
          </a:p>
          <a:p>
            <a:r>
              <a:rPr lang="en-US" dirty="0" smtClean="0"/>
              <a:t>Examples</a:t>
            </a:r>
          </a:p>
          <a:p>
            <a:pPr lvl="1"/>
            <a:r>
              <a:rPr lang="en-US" dirty="0" smtClean="0"/>
              <a:t>10%</a:t>
            </a:r>
          </a:p>
          <a:p>
            <a:pPr lvl="1"/>
            <a:r>
              <a:rPr lang="en-US" dirty="0" smtClean="0"/>
              <a:t>Statistical tests</a:t>
            </a:r>
          </a:p>
          <a:p>
            <a:pPr lvl="1"/>
            <a:r>
              <a:rPr lang="en-US" dirty="0" smtClean="0"/>
              <a:t>Minimum number of samples</a:t>
            </a:r>
          </a:p>
          <a:p>
            <a:endParaRPr lang="en-US" dirty="0" smtClean="0"/>
          </a:p>
          <a:p>
            <a:r>
              <a:rPr lang="en-US" dirty="0" smtClean="0"/>
              <a:t>Assessment methodology in rule</a:t>
            </a:r>
          </a:p>
          <a:p>
            <a:r>
              <a:rPr lang="en-US" dirty="0" smtClean="0"/>
              <a:t>“Credible data” laws</a:t>
            </a:r>
          </a:p>
          <a:p>
            <a:r>
              <a:rPr lang="en-US" dirty="0" smtClean="0"/>
              <a:t>Volunteer monitoring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2014 303(d) List</a:t>
            </a:r>
            <a:endParaRPr lang="en-US" dirty="0"/>
          </a:p>
        </p:txBody>
      </p:sp>
      <p:sp>
        <p:nvSpPr>
          <p:cNvPr id="3" name="Content Placeholder 2"/>
          <p:cNvSpPr>
            <a:spLocks noGrp="1"/>
          </p:cNvSpPr>
          <p:nvPr>
            <p:ph idx="1"/>
          </p:nvPr>
        </p:nvSpPr>
        <p:spPr/>
        <p:txBody>
          <a:bodyPr/>
          <a:lstStyle/>
          <a:p>
            <a:endParaRPr lang="en-US" dirty="0" smtClean="0"/>
          </a:p>
          <a:p>
            <a:r>
              <a:rPr lang="en-US" dirty="0" smtClean="0"/>
              <a:t>Data from 2008-2012</a:t>
            </a:r>
          </a:p>
          <a:p>
            <a:endParaRPr lang="en-US" dirty="0" smtClean="0"/>
          </a:p>
          <a:p>
            <a:r>
              <a:rPr lang="en-US" dirty="0" smtClean="0"/>
              <a:t>AM review May-Sept. 2012</a:t>
            </a:r>
          </a:p>
          <a:p>
            <a:endParaRPr lang="en-US" dirty="0" smtClean="0"/>
          </a:p>
          <a:p>
            <a:r>
              <a:rPr lang="en-US" dirty="0" smtClean="0"/>
              <a:t>EPA guidance Fall 2012</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Mercury TMDL Background</a:t>
            </a:r>
            <a:endParaRPr lang="en-US" dirty="0"/>
          </a:p>
        </p:txBody>
      </p:sp>
      <p:pic>
        <p:nvPicPr>
          <p:cNvPr id="44035" name="Picture 3"/>
          <p:cNvPicPr>
            <a:picLocks noChangeAspect="1" noChangeArrowheads="1"/>
          </p:cNvPicPr>
          <p:nvPr/>
        </p:nvPicPr>
        <p:blipFill>
          <a:blip r:embed="rId3" cstate="print"/>
          <a:srcRect l="6062" t="23534" r="6046" b="23514"/>
          <a:stretch>
            <a:fillRect/>
          </a:stretch>
        </p:blipFill>
        <p:spPr bwMode="auto">
          <a:xfrm>
            <a:off x="0" y="2286000"/>
            <a:ext cx="9166578" cy="42672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NC’s Assessment Methodology</a:t>
            </a:r>
            <a:endParaRPr lang="en-US" dirty="0"/>
          </a:p>
        </p:txBody>
      </p:sp>
      <p:sp>
        <p:nvSpPr>
          <p:cNvPr id="3" name="Content Placeholder 2"/>
          <p:cNvSpPr>
            <a:spLocks noGrp="1"/>
          </p:cNvSpPr>
          <p:nvPr>
            <p:ph idx="1"/>
          </p:nvPr>
        </p:nvSpPr>
        <p:spPr/>
        <p:txBody>
          <a:bodyPr>
            <a:normAutofit/>
          </a:bodyPr>
          <a:lstStyle/>
          <a:p>
            <a:r>
              <a:rPr lang="en-US" dirty="0" smtClean="0"/>
              <a:t>Uses and criteria</a:t>
            </a:r>
          </a:p>
          <a:p>
            <a:pPr lvl="1"/>
            <a:r>
              <a:rPr lang="en-US" dirty="0" smtClean="0"/>
              <a:t>Aquatic Life </a:t>
            </a:r>
          </a:p>
          <a:p>
            <a:pPr lvl="2"/>
            <a:r>
              <a:rPr lang="en-US" dirty="0" smtClean="0"/>
              <a:t>Numeric + narrative criteria</a:t>
            </a:r>
          </a:p>
          <a:p>
            <a:pPr lvl="1"/>
            <a:r>
              <a:rPr lang="en-US" dirty="0" smtClean="0"/>
              <a:t>Recreation</a:t>
            </a:r>
          </a:p>
          <a:p>
            <a:pPr lvl="2"/>
            <a:r>
              <a:rPr lang="en-US" dirty="0" smtClean="0"/>
              <a:t>Numeric + narrative criteria</a:t>
            </a:r>
          </a:p>
          <a:p>
            <a:pPr lvl="1"/>
            <a:r>
              <a:rPr lang="en-US" dirty="0" smtClean="0"/>
              <a:t>Shellfish Consumption</a:t>
            </a:r>
          </a:p>
          <a:p>
            <a:pPr lvl="2"/>
            <a:r>
              <a:rPr lang="en-US" dirty="0" smtClean="0"/>
              <a:t>Narrative criteria</a:t>
            </a:r>
          </a:p>
          <a:p>
            <a:pPr lvl="1"/>
            <a:r>
              <a:rPr lang="en-US" dirty="0" smtClean="0"/>
              <a:t>Fish Consumption</a:t>
            </a:r>
          </a:p>
          <a:p>
            <a:pPr lvl="2"/>
            <a:r>
              <a:rPr lang="en-US" dirty="0" smtClean="0"/>
              <a:t>Narrative criteria</a:t>
            </a:r>
          </a:p>
          <a:p>
            <a:pPr lvl="1"/>
            <a:r>
              <a:rPr lang="en-US" dirty="0" smtClean="0"/>
              <a:t>Water Supply</a:t>
            </a:r>
          </a:p>
          <a:p>
            <a:pPr lvl="2"/>
            <a:r>
              <a:rPr lang="en-US" dirty="0" smtClean="0"/>
              <a:t>Numeric criteria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934200" y="2362200"/>
            <a:ext cx="19812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Integrated Report</a:t>
            </a:r>
          </a:p>
          <a:p>
            <a:pPr algn="ctr"/>
            <a:r>
              <a:rPr lang="en-US" dirty="0" smtClean="0"/>
              <a:t>303(d) and 305(b)</a:t>
            </a:r>
            <a:endParaRPr lang="en-US" dirty="0"/>
          </a:p>
        </p:txBody>
      </p:sp>
      <p:sp>
        <p:nvSpPr>
          <p:cNvPr id="10" name="Rectangle 9"/>
          <p:cNvSpPr/>
          <p:nvPr/>
        </p:nvSpPr>
        <p:spPr>
          <a:xfrm>
            <a:off x="4648200" y="2743200"/>
            <a:ext cx="1752600" cy="1143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smtClean="0"/>
              <a:t>Assessment</a:t>
            </a:r>
          </a:p>
          <a:p>
            <a:pPr algn="ctr"/>
            <a:r>
              <a:rPr lang="en-US" b="1" dirty="0" smtClean="0"/>
              <a:t>And AU Assignment</a:t>
            </a:r>
            <a:endParaRPr lang="en-US" b="1" dirty="0"/>
          </a:p>
        </p:txBody>
      </p:sp>
      <p:sp>
        <p:nvSpPr>
          <p:cNvPr id="11" name="Rectangle 10"/>
          <p:cNvSpPr/>
          <p:nvPr/>
        </p:nvSpPr>
        <p:spPr>
          <a:xfrm>
            <a:off x="533400" y="152400"/>
            <a:ext cx="2133600" cy="6096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b="1" dirty="0" smtClean="0"/>
              <a:t>Benthic </a:t>
            </a:r>
            <a:r>
              <a:rPr lang="en-US" sz="1600" b="1" dirty="0" err="1" smtClean="0"/>
              <a:t>Macroinvertebrates</a:t>
            </a:r>
            <a:endParaRPr lang="en-US" sz="1600" b="1" dirty="0"/>
          </a:p>
        </p:txBody>
      </p:sp>
      <p:sp>
        <p:nvSpPr>
          <p:cNvPr id="12" name="Rectangle 11"/>
          <p:cNvSpPr/>
          <p:nvPr/>
        </p:nvSpPr>
        <p:spPr>
          <a:xfrm>
            <a:off x="533400" y="838200"/>
            <a:ext cx="2133600" cy="381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Fish Community</a:t>
            </a:r>
            <a:endParaRPr lang="en-US" dirty="0"/>
          </a:p>
        </p:txBody>
      </p:sp>
      <p:sp>
        <p:nvSpPr>
          <p:cNvPr id="13" name="Rectangle 12"/>
          <p:cNvSpPr/>
          <p:nvPr/>
        </p:nvSpPr>
        <p:spPr>
          <a:xfrm>
            <a:off x="533400" y="1295400"/>
            <a:ext cx="2133600" cy="381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Ambient Data</a:t>
            </a:r>
            <a:endParaRPr lang="en-US" dirty="0"/>
          </a:p>
        </p:txBody>
      </p:sp>
      <p:sp>
        <p:nvSpPr>
          <p:cNvPr id="14" name="Rectangle 13"/>
          <p:cNvSpPr/>
          <p:nvPr/>
        </p:nvSpPr>
        <p:spPr>
          <a:xfrm>
            <a:off x="533400" y="2209800"/>
            <a:ext cx="2133600" cy="38100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Coalition Data</a:t>
            </a:r>
            <a:endParaRPr lang="en-US" dirty="0"/>
          </a:p>
        </p:txBody>
      </p:sp>
      <p:sp>
        <p:nvSpPr>
          <p:cNvPr id="21" name="Down Arrow 20"/>
          <p:cNvSpPr/>
          <p:nvPr/>
        </p:nvSpPr>
        <p:spPr>
          <a:xfrm rot="18667718">
            <a:off x="3429700" y="770074"/>
            <a:ext cx="549481" cy="2282989"/>
          </a:xfrm>
          <a:prstGeom prst="down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lumMod val="75000"/>
                  <a:lumOff val="25000"/>
                </a:schemeClr>
              </a:solidFill>
            </a:endParaRPr>
          </a:p>
        </p:txBody>
      </p:sp>
      <p:sp>
        <p:nvSpPr>
          <p:cNvPr id="22" name="Down Arrow 21"/>
          <p:cNvSpPr/>
          <p:nvPr/>
        </p:nvSpPr>
        <p:spPr>
          <a:xfrm rot="16200000">
            <a:off x="3467100" y="2476500"/>
            <a:ext cx="381000" cy="1676400"/>
          </a:xfrm>
          <a:prstGeom prst="down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28" name="Rectangle 27"/>
          <p:cNvSpPr/>
          <p:nvPr/>
        </p:nvSpPr>
        <p:spPr>
          <a:xfrm>
            <a:off x="533400" y="4800600"/>
            <a:ext cx="2057400" cy="381000"/>
          </a:xfrm>
          <a:prstGeom prst="rect">
            <a:avLst/>
          </a:prstGeom>
          <a:solidFill>
            <a:schemeClr val="tx1">
              <a:lumMod val="65000"/>
              <a:lumOff val="3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USGS/EPA/NRCS</a:t>
            </a:r>
            <a:endParaRPr lang="en-US" dirty="0"/>
          </a:p>
        </p:txBody>
      </p:sp>
      <p:sp>
        <p:nvSpPr>
          <p:cNvPr id="30" name="Rectangle 29"/>
          <p:cNvSpPr/>
          <p:nvPr/>
        </p:nvSpPr>
        <p:spPr>
          <a:xfrm>
            <a:off x="533400" y="3654552"/>
            <a:ext cx="2133600" cy="381000"/>
          </a:xfrm>
          <a:prstGeom prst="rect">
            <a:avLst/>
          </a:prstGeom>
          <a:solidFill>
            <a:schemeClr val="accent6">
              <a:lumMod val="50000"/>
            </a:schemeClr>
          </a:solidFill>
          <a:ln w="38100">
            <a:solidFill>
              <a:schemeClr val="accent6">
                <a:lumMod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Other DWQ Data</a:t>
            </a:r>
            <a:endParaRPr lang="en-US" dirty="0"/>
          </a:p>
        </p:txBody>
      </p:sp>
      <p:sp>
        <p:nvSpPr>
          <p:cNvPr id="31" name="Rectangle 30"/>
          <p:cNvSpPr/>
          <p:nvPr/>
        </p:nvSpPr>
        <p:spPr>
          <a:xfrm>
            <a:off x="533400" y="1752600"/>
            <a:ext cx="2133600" cy="381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b="1" dirty="0" smtClean="0"/>
              <a:t>Reservoir/Lake </a:t>
            </a:r>
            <a:r>
              <a:rPr lang="en-US" sz="1400" b="1" dirty="0" smtClean="0"/>
              <a:t>Data</a:t>
            </a:r>
            <a:endParaRPr lang="en-US" sz="1600" b="1" dirty="0"/>
          </a:p>
        </p:txBody>
      </p:sp>
      <p:sp>
        <p:nvSpPr>
          <p:cNvPr id="32" name="Rectangle 31"/>
          <p:cNvSpPr/>
          <p:nvPr/>
        </p:nvSpPr>
        <p:spPr>
          <a:xfrm>
            <a:off x="533400" y="5257800"/>
            <a:ext cx="2057400" cy="381000"/>
          </a:xfrm>
          <a:prstGeom prst="rect">
            <a:avLst/>
          </a:prstGeom>
          <a:solidFill>
            <a:schemeClr val="tx1">
              <a:lumMod val="65000"/>
              <a:lumOff val="3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Universities</a:t>
            </a:r>
            <a:endParaRPr lang="en-US" dirty="0"/>
          </a:p>
        </p:txBody>
      </p:sp>
      <p:sp>
        <p:nvSpPr>
          <p:cNvPr id="34" name="Rectangle 33"/>
          <p:cNvSpPr/>
          <p:nvPr/>
        </p:nvSpPr>
        <p:spPr>
          <a:xfrm>
            <a:off x="533400" y="5715000"/>
            <a:ext cx="2057400" cy="381000"/>
          </a:xfrm>
          <a:prstGeom prst="rect">
            <a:avLst/>
          </a:prstGeom>
          <a:solidFill>
            <a:schemeClr val="tx1">
              <a:lumMod val="65000"/>
              <a:lumOff val="3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Local Governments</a:t>
            </a:r>
            <a:endParaRPr lang="en-US" dirty="0"/>
          </a:p>
        </p:txBody>
      </p:sp>
      <p:sp>
        <p:nvSpPr>
          <p:cNvPr id="35" name="Rectangle 34"/>
          <p:cNvSpPr/>
          <p:nvPr/>
        </p:nvSpPr>
        <p:spPr>
          <a:xfrm>
            <a:off x="533400" y="6172200"/>
            <a:ext cx="2057400" cy="381000"/>
          </a:xfrm>
          <a:prstGeom prst="rect">
            <a:avLst/>
          </a:prstGeom>
          <a:solidFill>
            <a:schemeClr val="tx1">
              <a:lumMod val="65000"/>
              <a:lumOff val="3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Utilities</a:t>
            </a:r>
            <a:endParaRPr lang="en-US" dirty="0"/>
          </a:p>
        </p:txBody>
      </p:sp>
      <p:sp>
        <p:nvSpPr>
          <p:cNvPr id="36" name="Rectangle 35"/>
          <p:cNvSpPr/>
          <p:nvPr/>
        </p:nvSpPr>
        <p:spPr>
          <a:xfrm>
            <a:off x="533400" y="2740152"/>
            <a:ext cx="2133600" cy="381000"/>
          </a:xfrm>
          <a:prstGeom prst="rect">
            <a:avLst/>
          </a:prstGeom>
          <a:solidFill>
            <a:schemeClr val="accent6">
              <a:lumMod val="50000"/>
            </a:schemeClr>
          </a:solidFill>
          <a:ln w="38100">
            <a:solidFill>
              <a:schemeClr val="accent6">
                <a:lumMod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Shellfish Data</a:t>
            </a:r>
            <a:endParaRPr lang="en-US" dirty="0"/>
          </a:p>
        </p:txBody>
      </p:sp>
      <p:sp>
        <p:nvSpPr>
          <p:cNvPr id="37" name="Rectangle 36"/>
          <p:cNvSpPr/>
          <p:nvPr/>
        </p:nvSpPr>
        <p:spPr>
          <a:xfrm>
            <a:off x="533400" y="3197352"/>
            <a:ext cx="2133600" cy="381000"/>
          </a:xfrm>
          <a:prstGeom prst="rect">
            <a:avLst/>
          </a:prstGeom>
          <a:solidFill>
            <a:schemeClr val="accent6">
              <a:lumMod val="50000"/>
            </a:schemeClr>
          </a:solidFill>
          <a:ln w="38100">
            <a:solidFill>
              <a:schemeClr val="accent6">
                <a:lumMod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Beach Mon</a:t>
            </a:r>
            <a:endParaRPr lang="en-US" dirty="0"/>
          </a:p>
        </p:txBody>
      </p:sp>
      <p:sp>
        <p:nvSpPr>
          <p:cNvPr id="38" name="Rectangle 37"/>
          <p:cNvSpPr/>
          <p:nvPr/>
        </p:nvSpPr>
        <p:spPr>
          <a:xfrm>
            <a:off x="533400" y="4111752"/>
            <a:ext cx="2133600" cy="533400"/>
          </a:xfrm>
          <a:prstGeom prst="rect">
            <a:avLst/>
          </a:prstGeom>
          <a:solidFill>
            <a:schemeClr val="accent6">
              <a:lumMod val="50000"/>
            </a:schemeClr>
          </a:solidFill>
          <a:ln w="38100">
            <a:solidFill>
              <a:schemeClr val="accent6">
                <a:lumMod val="50000"/>
              </a:schemeClr>
            </a:solid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Fish Consumption</a:t>
            </a:r>
            <a:endParaRPr lang="en-US" dirty="0"/>
          </a:p>
        </p:txBody>
      </p:sp>
      <p:sp>
        <p:nvSpPr>
          <p:cNvPr id="39" name="Down Arrow 38"/>
          <p:cNvSpPr/>
          <p:nvPr/>
        </p:nvSpPr>
        <p:spPr>
          <a:xfrm rot="13197684">
            <a:off x="3412883" y="3724950"/>
            <a:ext cx="236654" cy="2408689"/>
          </a:xfrm>
          <a:prstGeom prst="down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40" name="Down Arrow 39"/>
          <p:cNvSpPr/>
          <p:nvPr/>
        </p:nvSpPr>
        <p:spPr>
          <a:xfrm rot="16200000">
            <a:off x="6515100" y="3162300"/>
            <a:ext cx="381000" cy="457200"/>
          </a:xfrm>
          <a:prstGeom prst="down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endParaRPr>
          </a:p>
        </p:txBody>
      </p:sp>
      <p:sp>
        <p:nvSpPr>
          <p:cNvPr id="41" name="Title 1"/>
          <p:cNvSpPr>
            <a:spLocks noGrp="1"/>
          </p:cNvSpPr>
          <p:nvPr>
            <p:ph type="title" idx="4294967295"/>
          </p:nvPr>
        </p:nvSpPr>
        <p:spPr>
          <a:xfrm>
            <a:off x="304800" y="0"/>
            <a:ext cx="8534400" cy="1143000"/>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pPr algn="r"/>
            <a:r>
              <a:rPr lang="en-US" sz="3200" cap="none" dirty="0" smtClean="0">
                <a:ln w="50800"/>
                <a:solidFill>
                  <a:schemeClr val="accent6"/>
                </a:solidFill>
                <a:effectLst/>
              </a:rPr>
              <a:t>Data Coordination</a:t>
            </a:r>
          </a:p>
        </p:txBody>
      </p:sp>
      <p:sp>
        <p:nvSpPr>
          <p:cNvPr id="42" name="TextBox 41"/>
          <p:cNvSpPr txBox="1"/>
          <p:nvPr/>
        </p:nvSpPr>
        <p:spPr>
          <a:xfrm>
            <a:off x="3505200" y="1143000"/>
            <a:ext cx="990600" cy="461665"/>
          </a:xfrm>
          <a:prstGeom prst="rect">
            <a:avLst/>
          </a:prstGeom>
          <a:noFill/>
        </p:spPr>
        <p:txBody>
          <a:bodyPr wrap="square" rtlCol="0">
            <a:spAutoFit/>
          </a:bodyPr>
          <a:lstStyle/>
          <a:p>
            <a:r>
              <a:rPr lang="en-US" sz="2400" b="1" dirty="0" smtClean="0"/>
              <a:t>ESS</a:t>
            </a:r>
            <a:endParaRPr lang="en-US" sz="2400" b="1" dirty="0"/>
          </a:p>
        </p:txBody>
      </p:sp>
      <p:sp>
        <p:nvSpPr>
          <p:cNvPr id="43" name="TextBox 42"/>
          <p:cNvSpPr txBox="1"/>
          <p:nvPr/>
        </p:nvSpPr>
        <p:spPr>
          <a:xfrm>
            <a:off x="2819400" y="2743200"/>
            <a:ext cx="1752600" cy="1200329"/>
          </a:xfrm>
          <a:prstGeom prst="rect">
            <a:avLst/>
          </a:prstGeom>
          <a:noFill/>
        </p:spPr>
        <p:txBody>
          <a:bodyPr wrap="square" rtlCol="0">
            <a:spAutoFit/>
          </a:bodyPr>
          <a:lstStyle/>
          <a:p>
            <a:r>
              <a:rPr lang="en-US" sz="2400" b="1" dirty="0" smtClean="0"/>
              <a:t>State </a:t>
            </a:r>
          </a:p>
          <a:p>
            <a:endParaRPr lang="en-US" sz="2400" b="1" dirty="0" smtClean="0"/>
          </a:p>
          <a:p>
            <a:r>
              <a:rPr lang="en-US" sz="2400" b="1" dirty="0" smtClean="0"/>
              <a:t>Agencies</a:t>
            </a:r>
            <a:endParaRPr lang="en-US" sz="2400" b="1" dirty="0"/>
          </a:p>
        </p:txBody>
      </p:sp>
      <p:sp>
        <p:nvSpPr>
          <p:cNvPr id="44" name="TextBox 43"/>
          <p:cNvSpPr txBox="1"/>
          <p:nvPr/>
        </p:nvSpPr>
        <p:spPr>
          <a:xfrm>
            <a:off x="3581400" y="5029200"/>
            <a:ext cx="1447800" cy="461665"/>
          </a:xfrm>
          <a:prstGeom prst="rect">
            <a:avLst/>
          </a:prstGeom>
          <a:noFill/>
        </p:spPr>
        <p:txBody>
          <a:bodyPr wrap="square" rtlCol="0">
            <a:spAutoFit/>
          </a:bodyPr>
          <a:lstStyle/>
          <a:p>
            <a:r>
              <a:rPr lang="en-US" sz="2400" b="1" dirty="0" smtClean="0"/>
              <a:t>Others</a:t>
            </a:r>
            <a:endParaRPr lang="en-US" sz="2400" b="1" dirty="0"/>
          </a:p>
        </p:txBody>
      </p:sp>
      <p:sp>
        <p:nvSpPr>
          <p:cNvPr id="27" name="TextBox 26"/>
          <p:cNvSpPr txBox="1"/>
          <p:nvPr/>
        </p:nvSpPr>
        <p:spPr>
          <a:xfrm>
            <a:off x="4800600" y="2057400"/>
            <a:ext cx="1752600" cy="369332"/>
          </a:xfrm>
          <a:prstGeom prst="rect">
            <a:avLst/>
          </a:prstGeom>
          <a:noFill/>
        </p:spPr>
        <p:txBody>
          <a:bodyPr wrap="square" rtlCol="0">
            <a:spAutoFit/>
          </a:bodyPr>
          <a:lstStyle/>
          <a:p>
            <a:r>
              <a:rPr lang="en-US" b="1" dirty="0" smtClean="0"/>
              <a:t>DWQ Planning</a:t>
            </a:r>
            <a:endParaRPr lang="en-US"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rot="16200000">
            <a:off x="-348734" y="4615934"/>
            <a:ext cx="1371600" cy="369332"/>
          </a:xfrm>
          <a:prstGeom prst="rect">
            <a:avLst/>
          </a:prstGeom>
          <a:noFill/>
          <a:ln w="9525">
            <a:noFill/>
            <a:miter lim="800000"/>
            <a:headEnd/>
            <a:tailEnd/>
          </a:ln>
          <a:effectLst/>
        </p:spPr>
        <p:txBody>
          <a:bodyPr wrap="square">
            <a:spAutoFit/>
          </a:bodyPr>
          <a:lstStyle/>
          <a:p>
            <a:r>
              <a:rPr lang="en-US" b="1" dirty="0" smtClean="0">
                <a:solidFill>
                  <a:srgbClr val="FF3300"/>
                </a:solidFill>
              </a:rPr>
              <a:t>Impaired</a:t>
            </a:r>
            <a:endParaRPr lang="en-US" b="1" dirty="0">
              <a:solidFill>
                <a:srgbClr val="FF3300"/>
              </a:solidFill>
            </a:endParaRPr>
          </a:p>
        </p:txBody>
      </p:sp>
      <p:sp>
        <p:nvSpPr>
          <p:cNvPr id="11" name="Line 5"/>
          <p:cNvSpPr>
            <a:spLocks noChangeShapeType="1"/>
          </p:cNvSpPr>
          <p:nvPr/>
        </p:nvSpPr>
        <p:spPr bwMode="auto">
          <a:xfrm>
            <a:off x="609600" y="3962386"/>
            <a:ext cx="7772400" cy="14"/>
          </a:xfrm>
          <a:prstGeom prst="line">
            <a:avLst/>
          </a:prstGeom>
          <a:noFill/>
          <a:ln w="82550">
            <a:solidFill>
              <a:srgbClr val="0000FF"/>
            </a:solidFill>
            <a:round/>
            <a:headEnd/>
            <a:tailEnd/>
          </a:ln>
          <a:effectLst/>
        </p:spPr>
        <p:txBody>
          <a:bodyPr/>
          <a:lstStyle/>
          <a:p>
            <a:endParaRPr lang="en-US"/>
          </a:p>
        </p:txBody>
      </p:sp>
      <p:sp>
        <p:nvSpPr>
          <p:cNvPr id="12" name="Line 6"/>
          <p:cNvSpPr>
            <a:spLocks noChangeShapeType="1"/>
          </p:cNvSpPr>
          <p:nvPr/>
        </p:nvSpPr>
        <p:spPr bwMode="auto">
          <a:xfrm>
            <a:off x="599340" y="4094238"/>
            <a:ext cx="7782660" cy="20562"/>
          </a:xfrm>
          <a:prstGeom prst="line">
            <a:avLst/>
          </a:prstGeom>
          <a:noFill/>
          <a:ln w="82550">
            <a:solidFill>
              <a:srgbClr val="FF0000"/>
            </a:solidFill>
            <a:round/>
            <a:headEnd/>
            <a:tailEnd/>
          </a:ln>
          <a:effectLst/>
        </p:spPr>
        <p:txBody>
          <a:bodyPr/>
          <a:lstStyle/>
          <a:p>
            <a:endParaRPr lang="en-US"/>
          </a:p>
        </p:txBody>
      </p:sp>
      <p:sp>
        <p:nvSpPr>
          <p:cNvPr id="14" name="Text Box 8"/>
          <p:cNvSpPr txBox="1">
            <a:spLocks noChangeArrowheads="1"/>
          </p:cNvSpPr>
          <p:nvPr/>
        </p:nvSpPr>
        <p:spPr bwMode="auto">
          <a:xfrm rot="16200000">
            <a:off x="-424934" y="3015734"/>
            <a:ext cx="1524000" cy="369332"/>
          </a:xfrm>
          <a:prstGeom prst="rect">
            <a:avLst/>
          </a:prstGeom>
          <a:noFill/>
          <a:ln w="9525">
            <a:noFill/>
            <a:miter lim="800000"/>
            <a:headEnd/>
            <a:tailEnd/>
          </a:ln>
          <a:effectLst/>
        </p:spPr>
        <p:txBody>
          <a:bodyPr wrap="square">
            <a:spAutoFit/>
          </a:bodyPr>
          <a:lstStyle/>
          <a:p>
            <a:r>
              <a:rPr lang="en-US" b="1" dirty="0" smtClean="0">
                <a:solidFill>
                  <a:srgbClr val="002060"/>
                </a:solidFill>
              </a:rPr>
              <a:t>Supporting</a:t>
            </a:r>
            <a:endParaRPr lang="en-US" b="1" dirty="0">
              <a:solidFill>
                <a:srgbClr val="002060"/>
              </a:solidFill>
            </a:endParaRPr>
          </a:p>
        </p:txBody>
      </p:sp>
      <p:sp>
        <p:nvSpPr>
          <p:cNvPr id="15" name="Line 9"/>
          <p:cNvSpPr>
            <a:spLocks noChangeShapeType="1"/>
          </p:cNvSpPr>
          <p:nvPr/>
        </p:nvSpPr>
        <p:spPr bwMode="auto">
          <a:xfrm>
            <a:off x="608078" y="4094238"/>
            <a:ext cx="1521" cy="1849362"/>
          </a:xfrm>
          <a:prstGeom prst="line">
            <a:avLst/>
          </a:prstGeom>
          <a:noFill/>
          <a:ln w="82550">
            <a:solidFill>
              <a:srgbClr val="FF0000"/>
            </a:solidFill>
            <a:round/>
            <a:headEnd/>
            <a:tailEnd/>
          </a:ln>
          <a:effectLst/>
        </p:spPr>
        <p:txBody>
          <a:bodyPr/>
          <a:lstStyle/>
          <a:p>
            <a:endParaRPr lang="en-US"/>
          </a:p>
        </p:txBody>
      </p:sp>
      <p:sp>
        <p:nvSpPr>
          <p:cNvPr id="16" name="Line 10"/>
          <p:cNvSpPr>
            <a:spLocks noChangeShapeType="1"/>
          </p:cNvSpPr>
          <p:nvPr/>
        </p:nvSpPr>
        <p:spPr bwMode="auto">
          <a:xfrm flipV="1">
            <a:off x="608078" y="2438400"/>
            <a:ext cx="1522" cy="1524000"/>
          </a:xfrm>
          <a:prstGeom prst="line">
            <a:avLst/>
          </a:prstGeom>
          <a:noFill/>
          <a:ln w="82550">
            <a:solidFill>
              <a:srgbClr val="0000FF"/>
            </a:solidFill>
            <a:round/>
            <a:headEnd/>
            <a:tailEnd/>
          </a:ln>
          <a:effectLst/>
        </p:spPr>
        <p:txBody>
          <a:bodyPr/>
          <a:lstStyle/>
          <a:p>
            <a:endParaRPr lang="en-US"/>
          </a:p>
        </p:txBody>
      </p:sp>
      <p:sp>
        <p:nvSpPr>
          <p:cNvPr id="20" name="Text Box 14"/>
          <p:cNvSpPr txBox="1">
            <a:spLocks noChangeArrowheads="1"/>
          </p:cNvSpPr>
          <p:nvPr/>
        </p:nvSpPr>
        <p:spPr bwMode="auto">
          <a:xfrm>
            <a:off x="3124200" y="304800"/>
            <a:ext cx="3886200" cy="461665"/>
          </a:xfrm>
          <a:prstGeom prst="rect">
            <a:avLst/>
          </a:prstGeom>
          <a:noFill/>
          <a:ln w="9525">
            <a:noFill/>
            <a:miter lim="800000"/>
            <a:headEnd/>
            <a:tailEnd/>
          </a:ln>
          <a:effectLst/>
        </p:spPr>
        <p:txBody>
          <a:bodyPr wrap="square">
            <a:spAutoFit/>
          </a:bodyPr>
          <a:lstStyle/>
          <a:p>
            <a:r>
              <a:rPr lang="en-US" sz="2400" b="1" dirty="0" smtClean="0"/>
              <a:t>Aquatic Life Assessment</a:t>
            </a:r>
            <a:endParaRPr lang="en-US" sz="2400" b="1" dirty="0"/>
          </a:p>
        </p:txBody>
      </p:sp>
      <p:sp>
        <p:nvSpPr>
          <p:cNvPr id="35" name="Text Box 25"/>
          <p:cNvSpPr txBox="1">
            <a:spLocks noChangeArrowheads="1"/>
          </p:cNvSpPr>
          <p:nvPr/>
        </p:nvSpPr>
        <p:spPr bwMode="auto">
          <a:xfrm>
            <a:off x="838200" y="4876800"/>
            <a:ext cx="2286000" cy="1015663"/>
          </a:xfrm>
          <a:prstGeom prst="rect">
            <a:avLst/>
          </a:prstGeom>
          <a:solidFill>
            <a:srgbClr val="FF0000"/>
          </a:solidFill>
          <a:ln w="9525">
            <a:noFill/>
            <a:miter lim="800000"/>
            <a:headEnd/>
            <a:tailEnd/>
          </a:ln>
          <a:effectLst/>
        </p:spPr>
        <p:txBody>
          <a:bodyPr wrap="square">
            <a:spAutoFit/>
          </a:bodyPr>
          <a:lstStyle/>
          <a:p>
            <a:r>
              <a:rPr lang="en-US" sz="2000" dirty="0" smtClean="0">
                <a:solidFill>
                  <a:schemeClr val="bg1"/>
                </a:solidFill>
              </a:rPr>
              <a:t>Poor, Fair or Severe </a:t>
            </a:r>
            <a:r>
              <a:rPr lang="en-US" sz="2000" dirty="0" err="1" smtClean="0">
                <a:solidFill>
                  <a:schemeClr val="bg1"/>
                </a:solidFill>
              </a:rPr>
              <a:t>Bioclassifications</a:t>
            </a:r>
            <a:endParaRPr lang="en-US" sz="2000" dirty="0">
              <a:solidFill>
                <a:schemeClr val="bg1"/>
              </a:solidFill>
            </a:endParaRPr>
          </a:p>
        </p:txBody>
      </p:sp>
      <p:sp>
        <p:nvSpPr>
          <p:cNvPr id="68" name="Text Box 25"/>
          <p:cNvSpPr txBox="1">
            <a:spLocks noChangeArrowheads="1"/>
          </p:cNvSpPr>
          <p:nvPr/>
        </p:nvSpPr>
        <p:spPr bwMode="auto">
          <a:xfrm>
            <a:off x="6172200" y="4876800"/>
            <a:ext cx="2362200" cy="1015663"/>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Greater than 10% </a:t>
            </a:r>
            <a:r>
              <a:rPr lang="en-US" sz="2000" b="1" dirty="0" err="1" smtClean="0">
                <a:solidFill>
                  <a:schemeClr val="bg1"/>
                </a:solidFill>
              </a:rPr>
              <a:t>Exceedance</a:t>
            </a:r>
            <a:r>
              <a:rPr lang="en-US" sz="2000" b="1" dirty="0" smtClean="0">
                <a:solidFill>
                  <a:schemeClr val="bg1"/>
                </a:solidFill>
              </a:rPr>
              <a:t> of Standards</a:t>
            </a:r>
            <a:endParaRPr lang="en-US" sz="2000" b="1" dirty="0">
              <a:solidFill>
                <a:schemeClr val="bg1"/>
              </a:solidFill>
            </a:endParaRPr>
          </a:p>
        </p:txBody>
      </p:sp>
      <p:sp>
        <p:nvSpPr>
          <p:cNvPr id="70" name="Text Box 25"/>
          <p:cNvSpPr txBox="1">
            <a:spLocks noChangeArrowheads="1"/>
          </p:cNvSpPr>
          <p:nvPr/>
        </p:nvSpPr>
        <p:spPr bwMode="auto">
          <a:xfrm>
            <a:off x="838200" y="2482916"/>
            <a:ext cx="2286000" cy="1015663"/>
          </a:xfrm>
          <a:prstGeom prst="rect">
            <a:avLst/>
          </a:prstGeom>
          <a:solidFill>
            <a:srgbClr val="0070C0"/>
          </a:solidFill>
          <a:ln w="9525">
            <a:noFill/>
            <a:miter lim="800000"/>
            <a:headEnd/>
            <a:tailEnd/>
          </a:ln>
          <a:effectLst/>
        </p:spPr>
        <p:txBody>
          <a:bodyPr wrap="square">
            <a:spAutoFit/>
          </a:bodyPr>
          <a:lstStyle/>
          <a:p>
            <a:r>
              <a:rPr lang="en-US" sz="2000" dirty="0" smtClean="0">
                <a:solidFill>
                  <a:schemeClr val="bg1"/>
                </a:solidFill>
              </a:rPr>
              <a:t>Excellent, Natural, Good, Good-Fair </a:t>
            </a:r>
          </a:p>
          <a:p>
            <a:r>
              <a:rPr lang="en-US" sz="2000" dirty="0" err="1" smtClean="0">
                <a:solidFill>
                  <a:schemeClr val="bg1"/>
                </a:solidFill>
              </a:rPr>
              <a:t>Bioclassifications</a:t>
            </a:r>
            <a:endParaRPr lang="en-US" sz="2000" dirty="0">
              <a:solidFill>
                <a:schemeClr val="bg1"/>
              </a:solidFill>
            </a:endParaRPr>
          </a:p>
        </p:txBody>
      </p:sp>
      <p:sp>
        <p:nvSpPr>
          <p:cNvPr id="71" name="Text Box 25"/>
          <p:cNvSpPr txBox="1">
            <a:spLocks noChangeArrowheads="1"/>
          </p:cNvSpPr>
          <p:nvPr/>
        </p:nvSpPr>
        <p:spPr bwMode="auto">
          <a:xfrm>
            <a:off x="6172200" y="2479496"/>
            <a:ext cx="2286000" cy="1015663"/>
          </a:xfrm>
          <a:prstGeom prst="rect">
            <a:avLst/>
          </a:prstGeom>
          <a:solidFill>
            <a:srgbClr val="0070C0"/>
          </a:solidFill>
          <a:ln w="9525">
            <a:noFill/>
            <a:miter lim="800000"/>
            <a:headEnd/>
            <a:tailEnd/>
          </a:ln>
          <a:effectLst/>
        </p:spPr>
        <p:txBody>
          <a:bodyPr wrap="square">
            <a:spAutoFit/>
          </a:bodyPr>
          <a:lstStyle/>
          <a:p>
            <a:r>
              <a:rPr lang="en-US" sz="2000" b="1" dirty="0" smtClean="0">
                <a:solidFill>
                  <a:schemeClr val="bg1"/>
                </a:solidFill>
              </a:rPr>
              <a:t>Less than 10% </a:t>
            </a:r>
            <a:r>
              <a:rPr lang="en-US" sz="2000" b="1" dirty="0" err="1" smtClean="0">
                <a:solidFill>
                  <a:schemeClr val="bg1"/>
                </a:solidFill>
              </a:rPr>
              <a:t>Exceedance</a:t>
            </a:r>
            <a:r>
              <a:rPr lang="en-US" sz="2000" b="1" dirty="0" smtClean="0">
                <a:solidFill>
                  <a:schemeClr val="bg1"/>
                </a:solidFill>
              </a:rPr>
              <a:t> of Standards</a:t>
            </a:r>
            <a:endParaRPr lang="en-US" sz="2000" b="1" dirty="0">
              <a:solidFill>
                <a:schemeClr val="bg1"/>
              </a:solidFill>
            </a:endParaRPr>
          </a:p>
        </p:txBody>
      </p:sp>
      <p:sp>
        <p:nvSpPr>
          <p:cNvPr id="23" name="Text Box 14"/>
          <p:cNvSpPr txBox="1">
            <a:spLocks noChangeArrowheads="1"/>
          </p:cNvSpPr>
          <p:nvPr/>
        </p:nvSpPr>
        <p:spPr bwMode="auto">
          <a:xfrm>
            <a:off x="2057400" y="1066800"/>
            <a:ext cx="2438400" cy="646331"/>
          </a:xfrm>
          <a:prstGeom prst="rect">
            <a:avLst/>
          </a:prstGeom>
          <a:noFill/>
          <a:ln w="9525">
            <a:noFill/>
            <a:miter lim="800000"/>
            <a:headEnd/>
            <a:tailEnd/>
          </a:ln>
          <a:effectLst/>
        </p:spPr>
        <p:txBody>
          <a:bodyPr wrap="square">
            <a:spAutoFit/>
          </a:bodyPr>
          <a:lstStyle/>
          <a:p>
            <a:pPr algn="ctr"/>
            <a:r>
              <a:rPr lang="en-US" sz="2000" b="1" dirty="0" smtClean="0"/>
              <a:t>Biological Integrity</a:t>
            </a:r>
          </a:p>
          <a:p>
            <a:pPr algn="ctr"/>
            <a:r>
              <a:rPr lang="en-US" sz="1600" b="1" dirty="0" smtClean="0"/>
              <a:t>(Narrative Criteria)</a:t>
            </a:r>
            <a:endParaRPr lang="en-US" sz="1600" b="1" dirty="0"/>
          </a:p>
        </p:txBody>
      </p:sp>
      <p:sp>
        <p:nvSpPr>
          <p:cNvPr id="24" name="Text Box 14"/>
          <p:cNvSpPr txBox="1">
            <a:spLocks noChangeArrowheads="1"/>
          </p:cNvSpPr>
          <p:nvPr/>
        </p:nvSpPr>
        <p:spPr bwMode="auto">
          <a:xfrm>
            <a:off x="762000" y="2025716"/>
            <a:ext cx="2438400" cy="400110"/>
          </a:xfrm>
          <a:prstGeom prst="rect">
            <a:avLst/>
          </a:prstGeom>
          <a:noFill/>
          <a:ln w="9525">
            <a:noFill/>
            <a:miter lim="800000"/>
            <a:headEnd/>
            <a:tailEnd/>
          </a:ln>
          <a:effectLst/>
        </p:spPr>
        <p:txBody>
          <a:bodyPr wrap="square">
            <a:spAutoFit/>
          </a:bodyPr>
          <a:lstStyle/>
          <a:p>
            <a:pPr algn="ctr"/>
            <a:r>
              <a:rPr lang="en-US" sz="2000" b="1" dirty="0" smtClean="0"/>
              <a:t>Benthos</a:t>
            </a:r>
            <a:endParaRPr lang="en-US" sz="1600" b="1" dirty="0"/>
          </a:p>
        </p:txBody>
      </p:sp>
      <p:sp>
        <p:nvSpPr>
          <p:cNvPr id="25" name="Text Box 25"/>
          <p:cNvSpPr txBox="1">
            <a:spLocks noChangeArrowheads="1"/>
          </p:cNvSpPr>
          <p:nvPr/>
        </p:nvSpPr>
        <p:spPr bwMode="auto">
          <a:xfrm>
            <a:off x="3276600" y="2482916"/>
            <a:ext cx="2286000" cy="1015663"/>
          </a:xfrm>
          <a:prstGeom prst="rect">
            <a:avLst/>
          </a:prstGeom>
          <a:solidFill>
            <a:srgbClr val="0070C0"/>
          </a:solidFill>
          <a:ln w="9525">
            <a:noFill/>
            <a:miter lim="800000"/>
            <a:headEnd/>
            <a:tailEnd/>
          </a:ln>
          <a:effectLst/>
        </p:spPr>
        <p:txBody>
          <a:bodyPr wrap="square">
            <a:spAutoFit/>
          </a:bodyPr>
          <a:lstStyle/>
          <a:p>
            <a:r>
              <a:rPr lang="en-US" sz="2000" dirty="0" smtClean="0">
                <a:solidFill>
                  <a:schemeClr val="bg1"/>
                </a:solidFill>
              </a:rPr>
              <a:t>Excellent, Good, Good-Fair </a:t>
            </a:r>
          </a:p>
          <a:p>
            <a:r>
              <a:rPr lang="en-US" sz="2000" dirty="0" err="1" smtClean="0">
                <a:solidFill>
                  <a:schemeClr val="bg1"/>
                </a:solidFill>
              </a:rPr>
              <a:t>Bioclassifications</a:t>
            </a:r>
            <a:endParaRPr lang="en-US" sz="2000" dirty="0">
              <a:solidFill>
                <a:schemeClr val="bg1"/>
              </a:solidFill>
            </a:endParaRPr>
          </a:p>
        </p:txBody>
      </p:sp>
      <p:sp>
        <p:nvSpPr>
          <p:cNvPr id="26" name="Text Box 14"/>
          <p:cNvSpPr txBox="1">
            <a:spLocks noChangeArrowheads="1"/>
          </p:cNvSpPr>
          <p:nvPr/>
        </p:nvSpPr>
        <p:spPr bwMode="auto">
          <a:xfrm>
            <a:off x="3200400" y="2025716"/>
            <a:ext cx="2362200" cy="400110"/>
          </a:xfrm>
          <a:prstGeom prst="rect">
            <a:avLst/>
          </a:prstGeom>
          <a:noFill/>
          <a:ln w="9525">
            <a:noFill/>
            <a:miter lim="800000"/>
            <a:headEnd/>
            <a:tailEnd/>
          </a:ln>
          <a:effectLst/>
        </p:spPr>
        <p:txBody>
          <a:bodyPr wrap="square">
            <a:spAutoFit/>
          </a:bodyPr>
          <a:lstStyle/>
          <a:p>
            <a:pPr algn="ctr"/>
            <a:r>
              <a:rPr lang="en-US" sz="2000" b="1" dirty="0" smtClean="0"/>
              <a:t>Fish Community</a:t>
            </a:r>
            <a:endParaRPr lang="en-US" sz="1600" b="1" dirty="0"/>
          </a:p>
        </p:txBody>
      </p:sp>
      <p:sp>
        <p:nvSpPr>
          <p:cNvPr id="27" name="Text Box 14"/>
          <p:cNvSpPr txBox="1">
            <a:spLocks noChangeArrowheads="1"/>
          </p:cNvSpPr>
          <p:nvPr/>
        </p:nvSpPr>
        <p:spPr bwMode="auto">
          <a:xfrm>
            <a:off x="6096000" y="1111316"/>
            <a:ext cx="2438400" cy="646331"/>
          </a:xfrm>
          <a:prstGeom prst="rect">
            <a:avLst/>
          </a:prstGeom>
          <a:noFill/>
          <a:ln w="9525">
            <a:noFill/>
            <a:miter lim="800000"/>
            <a:headEnd/>
            <a:tailEnd/>
          </a:ln>
          <a:effectLst/>
        </p:spPr>
        <p:txBody>
          <a:bodyPr wrap="square">
            <a:spAutoFit/>
          </a:bodyPr>
          <a:lstStyle/>
          <a:p>
            <a:pPr algn="ctr"/>
            <a:r>
              <a:rPr lang="en-US" sz="2000" b="1" dirty="0" smtClean="0"/>
              <a:t>Chemistry Data</a:t>
            </a:r>
          </a:p>
          <a:p>
            <a:pPr algn="ctr"/>
            <a:r>
              <a:rPr lang="en-US" sz="1600" b="1" dirty="0" smtClean="0"/>
              <a:t>(Numeric Criteria)</a:t>
            </a:r>
            <a:endParaRPr lang="en-US" sz="1600" b="1" dirty="0"/>
          </a:p>
        </p:txBody>
      </p:sp>
      <p:sp>
        <p:nvSpPr>
          <p:cNvPr id="33" name="Right Brace 32"/>
          <p:cNvSpPr/>
          <p:nvPr/>
        </p:nvSpPr>
        <p:spPr>
          <a:xfrm rot="16200000">
            <a:off x="3143250" y="-95250"/>
            <a:ext cx="419100" cy="41148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 Box 25"/>
          <p:cNvSpPr txBox="1">
            <a:spLocks noChangeArrowheads="1"/>
          </p:cNvSpPr>
          <p:nvPr/>
        </p:nvSpPr>
        <p:spPr bwMode="auto">
          <a:xfrm>
            <a:off x="3276600" y="4876800"/>
            <a:ext cx="2286000" cy="707886"/>
          </a:xfrm>
          <a:prstGeom prst="rect">
            <a:avLst/>
          </a:prstGeom>
          <a:solidFill>
            <a:srgbClr val="FF0000"/>
          </a:solidFill>
          <a:ln w="9525">
            <a:noFill/>
            <a:miter lim="800000"/>
            <a:headEnd/>
            <a:tailEnd/>
          </a:ln>
          <a:effectLst/>
        </p:spPr>
        <p:txBody>
          <a:bodyPr wrap="square">
            <a:spAutoFit/>
          </a:bodyPr>
          <a:lstStyle/>
          <a:p>
            <a:r>
              <a:rPr lang="en-US" sz="2000" dirty="0" smtClean="0">
                <a:solidFill>
                  <a:schemeClr val="bg1"/>
                </a:solidFill>
              </a:rPr>
              <a:t>Poor, Fair or </a:t>
            </a:r>
            <a:r>
              <a:rPr lang="en-US" sz="2000" dirty="0" err="1" smtClean="0">
                <a:solidFill>
                  <a:schemeClr val="bg1"/>
                </a:solidFill>
              </a:rPr>
              <a:t>Bioclassifications</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Biological Integrity</a:t>
            </a:r>
            <a:endParaRPr lang="en-US" dirty="0"/>
          </a:p>
        </p:txBody>
      </p:sp>
      <p:sp>
        <p:nvSpPr>
          <p:cNvPr id="3" name="Content Placeholder 2"/>
          <p:cNvSpPr>
            <a:spLocks noGrp="1"/>
          </p:cNvSpPr>
          <p:nvPr>
            <p:ph idx="1"/>
          </p:nvPr>
        </p:nvSpPr>
        <p:spPr/>
        <p:txBody>
          <a:bodyPr/>
          <a:lstStyle/>
          <a:p>
            <a:pPr>
              <a:buNone/>
            </a:pPr>
            <a:endParaRPr lang="en-US" i="1" dirty="0" smtClean="0"/>
          </a:p>
          <a:p>
            <a:pPr>
              <a:buNone/>
            </a:pPr>
            <a:r>
              <a:rPr lang="en-US" i="1" dirty="0" smtClean="0"/>
              <a:t>“The ability of an aquatic ecosystem to support and maintain a balanced and indigenous community of organisms having species composition, diversity, population densities, and functional organization similar to that of reference conditions.”</a:t>
            </a:r>
          </a:p>
          <a:p>
            <a:pPr algn="r">
              <a:buNone/>
            </a:pPr>
            <a:r>
              <a:rPr lang="en-US" sz="2400" i="1" dirty="0" smtClean="0"/>
              <a:t>(15A NCAC 02B .0200)</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rot="16200000">
            <a:off x="-348734" y="4615934"/>
            <a:ext cx="1371600" cy="369332"/>
          </a:xfrm>
          <a:prstGeom prst="rect">
            <a:avLst/>
          </a:prstGeom>
          <a:noFill/>
          <a:ln w="9525">
            <a:noFill/>
            <a:miter lim="800000"/>
            <a:headEnd/>
            <a:tailEnd/>
          </a:ln>
          <a:effectLst/>
        </p:spPr>
        <p:txBody>
          <a:bodyPr wrap="square">
            <a:spAutoFit/>
          </a:bodyPr>
          <a:lstStyle/>
          <a:p>
            <a:r>
              <a:rPr lang="en-US" b="1" dirty="0" smtClean="0">
                <a:solidFill>
                  <a:srgbClr val="FF3300"/>
                </a:solidFill>
              </a:rPr>
              <a:t>Impaired</a:t>
            </a:r>
            <a:endParaRPr lang="en-US" b="1" dirty="0">
              <a:solidFill>
                <a:srgbClr val="FF3300"/>
              </a:solidFill>
            </a:endParaRPr>
          </a:p>
        </p:txBody>
      </p:sp>
      <p:sp>
        <p:nvSpPr>
          <p:cNvPr id="11" name="Line 5"/>
          <p:cNvSpPr>
            <a:spLocks noChangeShapeType="1"/>
          </p:cNvSpPr>
          <p:nvPr/>
        </p:nvSpPr>
        <p:spPr bwMode="auto">
          <a:xfrm>
            <a:off x="609600" y="3962386"/>
            <a:ext cx="7772400" cy="14"/>
          </a:xfrm>
          <a:prstGeom prst="line">
            <a:avLst/>
          </a:prstGeom>
          <a:noFill/>
          <a:ln w="82550">
            <a:solidFill>
              <a:srgbClr val="0000FF"/>
            </a:solidFill>
            <a:round/>
            <a:headEnd/>
            <a:tailEnd/>
          </a:ln>
          <a:effectLst/>
        </p:spPr>
        <p:txBody>
          <a:bodyPr/>
          <a:lstStyle/>
          <a:p>
            <a:endParaRPr lang="en-US"/>
          </a:p>
        </p:txBody>
      </p:sp>
      <p:sp>
        <p:nvSpPr>
          <p:cNvPr id="12" name="Line 6"/>
          <p:cNvSpPr>
            <a:spLocks noChangeShapeType="1"/>
          </p:cNvSpPr>
          <p:nvPr/>
        </p:nvSpPr>
        <p:spPr bwMode="auto">
          <a:xfrm>
            <a:off x="599340" y="4094238"/>
            <a:ext cx="7782660" cy="20562"/>
          </a:xfrm>
          <a:prstGeom prst="line">
            <a:avLst/>
          </a:prstGeom>
          <a:noFill/>
          <a:ln w="82550">
            <a:solidFill>
              <a:srgbClr val="FF0000"/>
            </a:solidFill>
            <a:round/>
            <a:headEnd/>
            <a:tailEnd/>
          </a:ln>
          <a:effectLst/>
        </p:spPr>
        <p:txBody>
          <a:bodyPr/>
          <a:lstStyle/>
          <a:p>
            <a:endParaRPr lang="en-US"/>
          </a:p>
        </p:txBody>
      </p:sp>
      <p:sp>
        <p:nvSpPr>
          <p:cNvPr id="14" name="Text Box 8"/>
          <p:cNvSpPr txBox="1">
            <a:spLocks noChangeArrowheads="1"/>
          </p:cNvSpPr>
          <p:nvPr/>
        </p:nvSpPr>
        <p:spPr bwMode="auto">
          <a:xfrm rot="16200000">
            <a:off x="-424934" y="3015734"/>
            <a:ext cx="1524000" cy="369332"/>
          </a:xfrm>
          <a:prstGeom prst="rect">
            <a:avLst/>
          </a:prstGeom>
          <a:noFill/>
          <a:ln w="9525">
            <a:noFill/>
            <a:miter lim="800000"/>
            <a:headEnd/>
            <a:tailEnd/>
          </a:ln>
          <a:effectLst/>
        </p:spPr>
        <p:txBody>
          <a:bodyPr wrap="square">
            <a:spAutoFit/>
          </a:bodyPr>
          <a:lstStyle/>
          <a:p>
            <a:r>
              <a:rPr lang="en-US" b="1" dirty="0" smtClean="0">
                <a:solidFill>
                  <a:srgbClr val="002060"/>
                </a:solidFill>
              </a:rPr>
              <a:t>Supporting</a:t>
            </a:r>
            <a:endParaRPr lang="en-US" b="1" dirty="0">
              <a:solidFill>
                <a:srgbClr val="002060"/>
              </a:solidFill>
            </a:endParaRPr>
          </a:p>
        </p:txBody>
      </p:sp>
      <p:sp>
        <p:nvSpPr>
          <p:cNvPr id="15" name="Line 9"/>
          <p:cNvSpPr>
            <a:spLocks noChangeShapeType="1"/>
          </p:cNvSpPr>
          <p:nvPr/>
        </p:nvSpPr>
        <p:spPr bwMode="auto">
          <a:xfrm>
            <a:off x="608078" y="4094238"/>
            <a:ext cx="1521" cy="1849362"/>
          </a:xfrm>
          <a:prstGeom prst="line">
            <a:avLst/>
          </a:prstGeom>
          <a:noFill/>
          <a:ln w="82550">
            <a:solidFill>
              <a:srgbClr val="FF0000"/>
            </a:solidFill>
            <a:round/>
            <a:headEnd/>
            <a:tailEnd/>
          </a:ln>
          <a:effectLst/>
        </p:spPr>
        <p:txBody>
          <a:bodyPr/>
          <a:lstStyle/>
          <a:p>
            <a:endParaRPr lang="en-US"/>
          </a:p>
        </p:txBody>
      </p:sp>
      <p:sp>
        <p:nvSpPr>
          <p:cNvPr id="16" name="Line 10"/>
          <p:cNvSpPr>
            <a:spLocks noChangeShapeType="1"/>
          </p:cNvSpPr>
          <p:nvPr/>
        </p:nvSpPr>
        <p:spPr bwMode="auto">
          <a:xfrm flipV="1">
            <a:off x="608078" y="2438400"/>
            <a:ext cx="1522" cy="1524000"/>
          </a:xfrm>
          <a:prstGeom prst="line">
            <a:avLst/>
          </a:prstGeom>
          <a:noFill/>
          <a:ln w="82550">
            <a:solidFill>
              <a:srgbClr val="0000FF"/>
            </a:solidFill>
            <a:round/>
            <a:headEnd/>
            <a:tailEnd/>
          </a:ln>
          <a:effectLst/>
        </p:spPr>
        <p:txBody>
          <a:bodyPr/>
          <a:lstStyle/>
          <a:p>
            <a:endParaRPr lang="en-US"/>
          </a:p>
        </p:txBody>
      </p:sp>
      <p:sp>
        <p:nvSpPr>
          <p:cNvPr id="20" name="Text Box 14"/>
          <p:cNvSpPr txBox="1">
            <a:spLocks noChangeArrowheads="1"/>
          </p:cNvSpPr>
          <p:nvPr/>
        </p:nvSpPr>
        <p:spPr bwMode="auto">
          <a:xfrm>
            <a:off x="3124200" y="304800"/>
            <a:ext cx="3886200" cy="461665"/>
          </a:xfrm>
          <a:prstGeom prst="rect">
            <a:avLst/>
          </a:prstGeom>
          <a:noFill/>
          <a:ln w="9525">
            <a:noFill/>
            <a:miter lim="800000"/>
            <a:headEnd/>
            <a:tailEnd/>
          </a:ln>
          <a:effectLst/>
        </p:spPr>
        <p:txBody>
          <a:bodyPr wrap="square">
            <a:spAutoFit/>
          </a:bodyPr>
          <a:lstStyle/>
          <a:p>
            <a:r>
              <a:rPr lang="en-US" sz="2400" b="1" dirty="0" smtClean="0"/>
              <a:t>Recreation Assessment</a:t>
            </a:r>
            <a:endParaRPr lang="en-US" sz="2400" b="1" dirty="0"/>
          </a:p>
        </p:txBody>
      </p:sp>
      <p:sp>
        <p:nvSpPr>
          <p:cNvPr id="35" name="Text Box 25"/>
          <p:cNvSpPr txBox="1">
            <a:spLocks noChangeArrowheads="1"/>
          </p:cNvSpPr>
          <p:nvPr/>
        </p:nvSpPr>
        <p:spPr bwMode="auto">
          <a:xfrm>
            <a:off x="838200" y="4267200"/>
            <a:ext cx="2286000" cy="707886"/>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Geometric Mean greater than 200</a:t>
            </a:r>
            <a:endParaRPr lang="en-US" sz="2000" b="1" dirty="0">
              <a:solidFill>
                <a:schemeClr val="bg1"/>
              </a:solidFill>
            </a:endParaRPr>
          </a:p>
        </p:txBody>
      </p:sp>
      <p:sp>
        <p:nvSpPr>
          <p:cNvPr id="68" name="Text Box 25"/>
          <p:cNvSpPr txBox="1">
            <a:spLocks noChangeArrowheads="1"/>
          </p:cNvSpPr>
          <p:nvPr/>
        </p:nvSpPr>
        <p:spPr bwMode="auto">
          <a:xfrm>
            <a:off x="6172200" y="4798419"/>
            <a:ext cx="2362200" cy="707886"/>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Greater than 61 advisory days</a:t>
            </a:r>
            <a:endParaRPr lang="en-US" sz="2000" b="1" dirty="0">
              <a:solidFill>
                <a:schemeClr val="bg1"/>
              </a:solidFill>
            </a:endParaRPr>
          </a:p>
        </p:txBody>
      </p:sp>
      <p:sp>
        <p:nvSpPr>
          <p:cNvPr id="70" name="Text Box 25"/>
          <p:cNvSpPr txBox="1">
            <a:spLocks noChangeArrowheads="1"/>
          </p:cNvSpPr>
          <p:nvPr/>
        </p:nvSpPr>
        <p:spPr bwMode="auto">
          <a:xfrm>
            <a:off x="838200" y="2441820"/>
            <a:ext cx="2286000" cy="707886"/>
          </a:xfrm>
          <a:prstGeom prst="rect">
            <a:avLst/>
          </a:prstGeom>
          <a:solidFill>
            <a:srgbClr val="0070C0"/>
          </a:solidFill>
          <a:ln w="9525">
            <a:noFill/>
            <a:miter lim="800000"/>
            <a:headEnd/>
            <a:tailEnd/>
          </a:ln>
          <a:effectLst/>
        </p:spPr>
        <p:txBody>
          <a:bodyPr wrap="square">
            <a:spAutoFit/>
          </a:bodyPr>
          <a:lstStyle/>
          <a:p>
            <a:r>
              <a:rPr lang="en-US" sz="2000" b="1" dirty="0" smtClean="0">
                <a:solidFill>
                  <a:schemeClr val="bg1"/>
                </a:solidFill>
              </a:rPr>
              <a:t>Geometric Mean less </a:t>
            </a:r>
            <a:r>
              <a:rPr lang="en-US" sz="2000" dirty="0" smtClean="0">
                <a:solidFill>
                  <a:schemeClr val="bg1"/>
                </a:solidFill>
              </a:rPr>
              <a:t>than</a:t>
            </a:r>
            <a:r>
              <a:rPr lang="en-US" sz="2000" b="1" dirty="0" smtClean="0">
                <a:solidFill>
                  <a:schemeClr val="bg1"/>
                </a:solidFill>
              </a:rPr>
              <a:t> 200 and</a:t>
            </a:r>
            <a:endParaRPr lang="en-US" sz="2000" b="1" dirty="0">
              <a:solidFill>
                <a:schemeClr val="bg1"/>
              </a:solidFill>
            </a:endParaRPr>
          </a:p>
        </p:txBody>
      </p:sp>
      <p:sp>
        <p:nvSpPr>
          <p:cNvPr id="71" name="Text Box 25"/>
          <p:cNvSpPr txBox="1">
            <a:spLocks noChangeArrowheads="1"/>
          </p:cNvSpPr>
          <p:nvPr/>
        </p:nvSpPr>
        <p:spPr bwMode="auto">
          <a:xfrm>
            <a:off x="6172200" y="2740766"/>
            <a:ext cx="2286000" cy="707886"/>
          </a:xfrm>
          <a:prstGeom prst="rect">
            <a:avLst/>
          </a:prstGeom>
          <a:solidFill>
            <a:srgbClr val="0070C0"/>
          </a:solidFill>
          <a:ln w="9525">
            <a:noFill/>
            <a:miter lim="800000"/>
            <a:headEnd/>
            <a:tailEnd/>
          </a:ln>
          <a:effectLst/>
        </p:spPr>
        <p:txBody>
          <a:bodyPr wrap="square">
            <a:spAutoFit/>
          </a:bodyPr>
          <a:lstStyle/>
          <a:p>
            <a:r>
              <a:rPr lang="en-US" sz="2000" b="1" dirty="0" smtClean="0">
                <a:solidFill>
                  <a:schemeClr val="bg1"/>
                </a:solidFill>
              </a:rPr>
              <a:t>Less than 61 advisory days</a:t>
            </a:r>
            <a:endParaRPr lang="en-US" sz="2000" b="1" dirty="0">
              <a:solidFill>
                <a:schemeClr val="bg1"/>
              </a:solidFill>
            </a:endParaRPr>
          </a:p>
        </p:txBody>
      </p:sp>
      <p:sp>
        <p:nvSpPr>
          <p:cNvPr id="23" name="Text Box 14"/>
          <p:cNvSpPr txBox="1">
            <a:spLocks noChangeArrowheads="1"/>
          </p:cNvSpPr>
          <p:nvPr/>
        </p:nvSpPr>
        <p:spPr bwMode="auto">
          <a:xfrm>
            <a:off x="1676400" y="990600"/>
            <a:ext cx="3352800" cy="646331"/>
          </a:xfrm>
          <a:prstGeom prst="rect">
            <a:avLst/>
          </a:prstGeom>
          <a:noFill/>
          <a:ln w="9525">
            <a:noFill/>
            <a:miter lim="800000"/>
            <a:headEnd/>
            <a:tailEnd/>
          </a:ln>
          <a:effectLst/>
        </p:spPr>
        <p:txBody>
          <a:bodyPr wrap="square">
            <a:spAutoFit/>
          </a:bodyPr>
          <a:lstStyle/>
          <a:p>
            <a:pPr algn="ctr"/>
            <a:r>
              <a:rPr lang="en-US" sz="2000" b="1" dirty="0" smtClean="0"/>
              <a:t>Pathogen Indicators</a:t>
            </a:r>
          </a:p>
          <a:p>
            <a:pPr algn="ctr"/>
            <a:r>
              <a:rPr lang="en-US" sz="1600" b="1" dirty="0" smtClean="0"/>
              <a:t>(Numeric Criteria)</a:t>
            </a:r>
            <a:endParaRPr lang="en-US" sz="1600" b="1" dirty="0"/>
          </a:p>
        </p:txBody>
      </p:sp>
      <p:sp>
        <p:nvSpPr>
          <p:cNvPr id="24" name="Text Box 14"/>
          <p:cNvSpPr txBox="1">
            <a:spLocks noChangeArrowheads="1"/>
          </p:cNvSpPr>
          <p:nvPr/>
        </p:nvSpPr>
        <p:spPr bwMode="auto">
          <a:xfrm>
            <a:off x="609600" y="2025716"/>
            <a:ext cx="2971800" cy="400110"/>
          </a:xfrm>
          <a:prstGeom prst="rect">
            <a:avLst/>
          </a:prstGeom>
          <a:noFill/>
          <a:ln w="9525">
            <a:noFill/>
            <a:miter lim="800000"/>
            <a:headEnd/>
            <a:tailEnd/>
          </a:ln>
          <a:effectLst/>
        </p:spPr>
        <p:txBody>
          <a:bodyPr wrap="square">
            <a:spAutoFit/>
          </a:bodyPr>
          <a:lstStyle/>
          <a:p>
            <a:pPr algn="ctr"/>
            <a:r>
              <a:rPr lang="en-US" sz="2000" dirty="0" smtClean="0"/>
              <a:t>Fecal </a:t>
            </a:r>
            <a:r>
              <a:rPr lang="en-US" sz="2000" dirty="0" err="1" smtClean="0"/>
              <a:t>Coliform</a:t>
            </a:r>
            <a:r>
              <a:rPr lang="en-US" sz="2000" dirty="0" smtClean="0"/>
              <a:t> Bacteria	</a:t>
            </a:r>
            <a:endParaRPr lang="en-US" sz="1600" dirty="0"/>
          </a:p>
        </p:txBody>
      </p:sp>
      <p:sp>
        <p:nvSpPr>
          <p:cNvPr id="25" name="Text Box 25"/>
          <p:cNvSpPr txBox="1">
            <a:spLocks noChangeArrowheads="1"/>
          </p:cNvSpPr>
          <p:nvPr/>
        </p:nvSpPr>
        <p:spPr bwMode="auto">
          <a:xfrm>
            <a:off x="3581400" y="2743200"/>
            <a:ext cx="2133600" cy="707886"/>
          </a:xfrm>
          <a:prstGeom prst="rect">
            <a:avLst/>
          </a:prstGeom>
          <a:solidFill>
            <a:srgbClr val="0070C0"/>
          </a:solidFill>
          <a:ln w="9525">
            <a:noFill/>
            <a:miter lim="800000"/>
            <a:headEnd/>
            <a:tailEnd/>
          </a:ln>
          <a:effectLst/>
        </p:spPr>
        <p:txBody>
          <a:bodyPr wrap="square">
            <a:spAutoFit/>
          </a:bodyPr>
          <a:lstStyle/>
          <a:p>
            <a:r>
              <a:rPr lang="en-US" sz="2000" dirty="0" smtClean="0">
                <a:solidFill>
                  <a:schemeClr val="bg1"/>
                </a:solidFill>
              </a:rPr>
              <a:t>Geometric Mean less than 35</a:t>
            </a:r>
            <a:endParaRPr lang="en-US" sz="2000" dirty="0">
              <a:solidFill>
                <a:schemeClr val="bg1"/>
              </a:solidFill>
            </a:endParaRPr>
          </a:p>
        </p:txBody>
      </p:sp>
      <p:sp>
        <p:nvSpPr>
          <p:cNvPr id="26" name="Text Box 14"/>
          <p:cNvSpPr txBox="1">
            <a:spLocks noChangeArrowheads="1"/>
          </p:cNvSpPr>
          <p:nvPr/>
        </p:nvSpPr>
        <p:spPr bwMode="auto">
          <a:xfrm>
            <a:off x="3581400" y="2026578"/>
            <a:ext cx="2057400" cy="400110"/>
          </a:xfrm>
          <a:prstGeom prst="rect">
            <a:avLst/>
          </a:prstGeom>
          <a:noFill/>
          <a:ln w="9525">
            <a:noFill/>
            <a:miter lim="800000"/>
            <a:headEnd/>
            <a:tailEnd/>
          </a:ln>
          <a:effectLst/>
        </p:spPr>
        <p:txBody>
          <a:bodyPr wrap="square">
            <a:spAutoFit/>
          </a:bodyPr>
          <a:lstStyle/>
          <a:p>
            <a:pPr algn="ctr"/>
            <a:r>
              <a:rPr lang="en-US" sz="2000" dirty="0" err="1" smtClean="0"/>
              <a:t>Enterrococci</a:t>
            </a:r>
            <a:endParaRPr lang="en-US" sz="1600" dirty="0"/>
          </a:p>
        </p:txBody>
      </p:sp>
      <p:sp>
        <p:nvSpPr>
          <p:cNvPr id="27" name="Text Box 14"/>
          <p:cNvSpPr txBox="1">
            <a:spLocks noChangeArrowheads="1"/>
          </p:cNvSpPr>
          <p:nvPr/>
        </p:nvSpPr>
        <p:spPr bwMode="auto">
          <a:xfrm>
            <a:off x="6096000" y="914400"/>
            <a:ext cx="2438400" cy="954107"/>
          </a:xfrm>
          <a:prstGeom prst="rect">
            <a:avLst/>
          </a:prstGeom>
          <a:noFill/>
          <a:ln w="9525">
            <a:noFill/>
            <a:miter lim="800000"/>
            <a:headEnd/>
            <a:tailEnd/>
          </a:ln>
          <a:effectLst/>
        </p:spPr>
        <p:txBody>
          <a:bodyPr wrap="square">
            <a:spAutoFit/>
          </a:bodyPr>
          <a:lstStyle/>
          <a:p>
            <a:pPr algn="ctr"/>
            <a:r>
              <a:rPr lang="en-US" sz="2000" b="1" dirty="0" smtClean="0"/>
              <a:t>Swimming Advisories</a:t>
            </a:r>
          </a:p>
          <a:p>
            <a:pPr algn="ctr"/>
            <a:r>
              <a:rPr lang="en-US" sz="1600" b="1" dirty="0" smtClean="0"/>
              <a:t>(Narrative Criteria)</a:t>
            </a:r>
            <a:endParaRPr lang="en-US" sz="1600" b="1" dirty="0"/>
          </a:p>
        </p:txBody>
      </p:sp>
      <p:sp>
        <p:nvSpPr>
          <p:cNvPr id="33" name="Right Brace 32"/>
          <p:cNvSpPr/>
          <p:nvPr/>
        </p:nvSpPr>
        <p:spPr>
          <a:xfrm rot="16200000">
            <a:off x="2800350" y="-520342"/>
            <a:ext cx="419100" cy="48006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 Box 25"/>
          <p:cNvSpPr txBox="1">
            <a:spLocks noChangeArrowheads="1"/>
          </p:cNvSpPr>
          <p:nvPr/>
        </p:nvSpPr>
        <p:spPr bwMode="auto">
          <a:xfrm>
            <a:off x="3505200" y="4800600"/>
            <a:ext cx="2286000" cy="707886"/>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Geometric Mean greater than 35</a:t>
            </a:r>
            <a:endParaRPr lang="en-US" sz="2000" b="1" dirty="0">
              <a:solidFill>
                <a:schemeClr val="bg1"/>
              </a:solidFill>
            </a:endParaRPr>
          </a:p>
        </p:txBody>
      </p:sp>
      <p:sp>
        <p:nvSpPr>
          <p:cNvPr id="28" name="Text Box 25"/>
          <p:cNvSpPr txBox="1">
            <a:spLocks noChangeArrowheads="1"/>
          </p:cNvSpPr>
          <p:nvPr/>
        </p:nvSpPr>
        <p:spPr bwMode="auto">
          <a:xfrm>
            <a:off x="838200" y="3200400"/>
            <a:ext cx="2286000" cy="707886"/>
          </a:xfrm>
          <a:prstGeom prst="rect">
            <a:avLst/>
          </a:prstGeom>
          <a:solidFill>
            <a:srgbClr val="0070C0"/>
          </a:solidFill>
          <a:ln w="9525">
            <a:noFill/>
            <a:miter lim="800000"/>
            <a:headEnd/>
            <a:tailEnd/>
          </a:ln>
          <a:effectLst/>
        </p:spPr>
        <p:txBody>
          <a:bodyPr wrap="square">
            <a:spAutoFit/>
          </a:bodyPr>
          <a:lstStyle/>
          <a:p>
            <a:r>
              <a:rPr lang="en-US" sz="2000" b="1" dirty="0" smtClean="0">
                <a:solidFill>
                  <a:schemeClr val="bg1"/>
                </a:solidFill>
              </a:rPr>
              <a:t>Less than 20% above 400</a:t>
            </a:r>
            <a:endParaRPr lang="en-US" sz="2000" b="1" dirty="0">
              <a:solidFill>
                <a:schemeClr val="bg1"/>
              </a:solidFill>
            </a:endParaRPr>
          </a:p>
        </p:txBody>
      </p:sp>
      <p:sp>
        <p:nvSpPr>
          <p:cNvPr id="29" name="Text Box 25"/>
          <p:cNvSpPr txBox="1">
            <a:spLocks noChangeArrowheads="1"/>
          </p:cNvSpPr>
          <p:nvPr/>
        </p:nvSpPr>
        <p:spPr bwMode="auto">
          <a:xfrm>
            <a:off x="838200" y="5257800"/>
            <a:ext cx="2286000" cy="707886"/>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Or greater than 20% above 400</a:t>
            </a:r>
            <a:endParaRPr lang="en-US" sz="2000" b="1" dirty="0">
              <a:solidFill>
                <a:schemeClr val="bg1"/>
              </a:solidFill>
            </a:endParaRPr>
          </a:p>
        </p:txBody>
      </p:sp>
      <p:sp>
        <p:nvSpPr>
          <p:cNvPr id="30" name="Text Box 14"/>
          <p:cNvSpPr txBox="1">
            <a:spLocks noChangeArrowheads="1"/>
          </p:cNvSpPr>
          <p:nvPr/>
        </p:nvSpPr>
        <p:spPr bwMode="auto">
          <a:xfrm>
            <a:off x="762000" y="1524000"/>
            <a:ext cx="2057400" cy="261610"/>
          </a:xfrm>
          <a:prstGeom prst="rect">
            <a:avLst/>
          </a:prstGeom>
          <a:noFill/>
          <a:ln w="9525">
            <a:noFill/>
            <a:miter lim="800000"/>
            <a:headEnd/>
            <a:tailEnd/>
          </a:ln>
          <a:effectLst/>
        </p:spPr>
        <p:txBody>
          <a:bodyPr wrap="square">
            <a:spAutoFit/>
          </a:bodyPr>
          <a:lstStyle/>
          <a:p>
            <a:pPr algn="ctr"/>
            <a:r>
              <a:rPr lang="en-US" sz="1100" b="1" dirty="0" smtClean="0"/>
              <a:t>Fresh waters</a:t>
            </a:r>
            <a:endParaRPr lang="en-US" sz="1100" b="1" dirty="0"/>
          </a:p>
        </p:txBody>
      </p:sp>
      <p:sp>
        <p:nvSpPr>
          <p:cNvPr id="31" name="Text Box 14"/>
          <p:cNvSpPr txBox="1">
            <a:spLocks noChangeArrowheads="1"/>
          </p:cNvSpPr>
          <p:nvPr/>
        </p:nvSpPr>
        <p:spPr bwMode="auto">
          <a:xfrm>
            <a:off x="3505200" y="1600200"/>
            <a:ext cx="2057400" cy="261610"/>
          </a:xfrm>
          <a:prstGeom prst="rect">
            <a:avLst/>
          </a:prstGeom>
          <a:noFill/>
          <a:ln w="9525">
            <a:noFill/>
            <a:miter lim="800000"/>
            <a:headEnd/>
            <a:tailEnd/>
          </a:ln>
          <a:effectLst/>
        </p:spPr>
        <p:txBody>
          <a:bodyPr wrap="square">
            <a:spAutoFit/>
          </a:bodyPr>
          <a:lstStyle/>
          <a:p>
            <a:pPr algn="ctr"/>
            <a:r>
              <a:rPr lang="en-US" sz="1100" b="1" dirty="0" smtClean="0"/>
              <a:t>Estuarine/ocean waters</a:t>
            </a:r>
            <a:endParaRPr lang="en-US" sz="11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rot="16200000">
            <a:off x="-348734" y="4615934"/>
            <a:ext cx="1371600" cy="369332"/>
          </a:xfrm>
          <a:prstGeom prst="rect">
            <a:avLst/>
          </a:prstGeom>
          <a:noFill/>
          <a:ln w="9525">
            <a:noFill/>
            <a:miter lim="800000"/>
            <a:headEnd/>
            <a:tailEnd/>
          </a:ln>
          <a:effectLst/>
        </p:spPr>
        <p:txBody>
          <a:bodyPr wrap="square">
            <a:spAutoFit/>
          </a:bodyPr>
          <a:lstStyle/>
          <a:p>
            <a:r>
              <a:rPr lang="en-US" b="1" dirty="0" smtClean="0">
                <a:solidFill>
                  <a:srgbClr val="FF3300"/>
                </a:solidFill>
              </a:rPr>
              <a:t>Impaired</a:t>
            </a:r>
            <a:endParaRPr lang="en-US" b="1" dirty="0">
              <a:solidFill>
                <a:srgbClr val="FF3300"/>
              </a:solidFill>
            </a:endParaRPr>
          </a:p>
        </p:txBody>
      </p:sp>
      <p:sp>
        <p:nvSpPr>
          <p:cNvPr id="11" name="Line 5"/>
          <p:cNvSpPr>
            <a:spLocks noChangeShapeType="1"/>
          </p:cNvSpPr>
          <p:nvPr/>
        </p:nvSpPr>
        <p:spPr bwMode="auto">
          <a:xfrm>
            <a:off x="609600" y="3962386"/>
            <a:ext cx="7772400" cy="14"/>
          </a:xfrm>
          <a:prstGeom prst="line">
            <a:avLst/>
          </a:prstGeom>
          <a:noFill/>
          <a:ln w="82550">
            <a:solidFill>
              <a:srgbClr val="0000FF"/>
            </a:solidFill>
            <a:round/>
            <a:headEnd/>
            <a:tailEnd/>
          </a:ln>
          <a:effectLst/>
        </p:spPr>
        <p:txBody>
          <a:bodyPr/>
          <a:lstStyle/>
          <a:p>
            <a:endParaRPr lang="en-US"/>
          </a:p>
        </p:txBody>
      </p:sp>
      <p:sp>
        <p:nvSpPr>
          <p:cNvPr id="12" name="Line 6"/>
          <p:cNvSpPr>
            <a:spLocks noChangeShapeType="1"/>
          </p:cNvSpPr>
          <p:nvPr/>
        </p:nvSpPr>
        <p:spPr bwMode="auto">
          <a:xfrm>
            <a:off x="599340" y="4094238"/>
            <a:ext cx="7782660" cy="20562"/>
          </a:xfrm>
          <a:prstGeom prst="line">
            <a:avLst/>
          </a:prstGeom>
          <a:noFill/>
          <a:ln w="82550">
            <a:solidFill>
              <a:srgbClr val="FF0000"/>
            </a:solidFill>
            <a:round/>
            <a:headEnd/>
            <a:tailEnd/>
          </a:ln>
          <a:effectLst/>
        </p:spPr>
        <p:txBody>
          <a:bodyPr/>
          <a:lstStyle/>
          <a:p>
            <a:endParaRPr lang="en-US"/>
          </a:p>
        </p:txBody>
      </p:sp>
      <p:sp>
        <p:nvSpPr>
          <p:cNvPr id="14" name="Text Box 8"/>
          <p:cNvSpPr txBox="1">
            <a:spLocks noChangeArrowheads="1"/>
          </p:cNvSpPr>
          <p:nvPr/>
        </p:nvSpPr>
        <p:spPr bwMode="auto">
          <a:xfrm rot="16200000">
            <a:off x="-424934" y="3015734"/>
            <a:ext cx="1524000" cy="369332"/>
          </a:xfrm>
          <a:prstGeom prst="rect">
            <a:avLst/>
          </a:prstGeom>
          <a:noFill/>
          <a:ln w="9525">
            <a:noFill/>
            <a:miter lim="800000"/>
            <a:headEnd/>
            <a:tailEnd/>
          </a:ln>
          <a:effectLst/>
        </p:spPr>
        <p:txBody>
          <a:bodyPr wrap="square">
            <a:spAutoFit/>
          </a:bodyPr>
          <a:lstStyle/>
          <a:p>
            <a:r>
              <a:rPr lang="en-US" b="1" dirty="0" smtClean="0">
                <a:solidFill>
                  <a:srgbClr val="002060"/>
                </a:solidFill>
              </a:rPr>
              <a:t>Supporting</a:t>
            </a:r>
            <a:endParaRPr lang="en-US" b="1" dirty="0">
              <a:solidFill>
                <a:srgbClr val="002060"/>
              </a:solidFill>
            </a:endParaRPr>
          </a:p>
        </p:txBody>
      </p:sp>
      <p:sp>
        <p:nvSpPr>
          <p:cNvPr id="15" name="Line 9"/>
          <p:cNvSpPr>
            <a:spLocks noChangeShapeType="1"/>
          </p:cNvSpPr>
          <p:nvPr/>
        </p:nvSpPr>
        <p:spPr bwMode="auto">
          <a:xfrm>
            <a:off x="608078" y="4094238"/>
            <a:ext cx="1521" cy="1849362"/>
          </a:xfrm>
          <a:prstGeom prst="line">
            <a:avLst/>
          </a:prstGeom>
          <a:noFill/>
          <a:ln w="82550">
            <a:solidFill>
              <a:srgbClr val="FF0000"/>
            </a:solidFill>
            <a:round/>
            <a:headEnd/>
            <a:tailEnd/>
          </a:ln>
          <a:effectLst/>
        </p:spPr>
        <p:txBody>
          <a:bodyPr/>
          <a:lstStyle/>
          <a:p>
            <a:endParaRPr lang="en-US"/>
          </a:p>
        </p:txBody>
      </p:sp>
      <p:sp>
        <p:nvSpPr>
          <p:cNvPr id="16" name="Line 10"/>
          <p:cNvSpPr>
            <a:spLocks noChangeShapeType="1"/>
          </p:cNvSpPr>
          <p:nvPr/>
        </p:nvSpPr>
        <p:spPr bwMode="auto">
          <a:xfrm flipV="1">
            <a:off x="608078" y="2438400"/>
            <a:ext cx="1522" cy="1524000"/>
          </a:xfrm>
          <a:prstGeom prst="line">
            <a:avLst/>
          </a:prstGeom>
          <a:noFill/>
          <a:ln w="82550">
            <a:solidFill>
              <a:srgbClr val="0000FF"/>
            </a:solidFill>
            <a:round/>
            <a:headEnd/>
            <a:tailEnd/>
          </a:ln>
          <a:effectLst/>
        </p:spPr>
        <p:txBody>
          <a:bodyPr/>
          <a:lstStyle/>
          <a:p>
            <a:endParaRPr lang="en-US"/>
          </a:p>
        </p:txBody>
      </p:sp>
      <p:sp>
        <p:nvSpPr>
          <p:cNvPr id="20" name="Text Box 14"/>
          <p:cNvSpPr txBox="1">
            <a:spLocks noChangeArrowheads="1"/>
          </p:cNvSpPr>
          <p:nvPr/>
        </p:nvSpPr>
        <p:spPr bwMode="auto">
          <a:xfrm>
            <a:off x="2438400" y="304800"/>
            <a:ext cx="4572000" cy="461665"/>
          </a:xfrm>
          <a:prstGeom prst="rect">
            <a:avLst/>
          </a:prstGeom>
          <a:noFill/>
          <a:ln w="9525">
            <a:noFill/>
            <a:miter lim="800000"/>
            <a:headEnd/>
            <a:tailEnd/>
          </a:ln>
          <a:effectLst/>
        </p:spPr>
        <p:txBody>
          <a:bodyPr wrap="square">
            <a:spAutoFit/>
          </a:bodyPr>
          <a:lstStyle/>
          <a:p>
            <a:r>
              <a:rPr lang="en-US" sz="2400" b="1" dirty="0" smtClean="0"/>
              <a:t>Water Supply Assessment</a:t>
            </a:r>
            <a:endParaRPr lang="en-US" sz="2400" b="1" dirty="0"/>
          </a:p>
        </p:txBody>
      </p:sp>
      <p:sp>
        <p:nvSpPr>
          <p:cNvPr id="23" name="Text Box 14"/>
          <p:cNvSpPr txBox="1">
            <a:spLocks noChangeArrowheads="1"/>
          </p:cNvSpPr>
          <p:nvPr/>
        </p:nvSpPr>
        <p:spPr bwMode="auto">
          <a:xfrm>
            <a:off x="2895600" y="1143000"/>
            <a:ext cx="3352800" cy="646331"/>
          </a:xfrm>
          <a:prstGeom prst="rect">
            <a:avLst/>
          </a:prstGeom>
          <a:noFill/>
          <a:ln w="9525">
            <a:noFill/>
            <a:miter lim="800000"/>
            <a:headEnd/>
            <a:tailEnd/>
          </a:ln>
          <a:effectLst/>
        </p:spPr>
        <p:txBody>
          <a:bodyPr wrap="square">
            <a:spAutoFit/>
          </a:bodyPr>
          <a:lstStyle/>
          <a:p>
            <a:pPr algn="ctr"/>
            <a:r>
              <a:rPr lang="en-US" sz="2000" b="1" dirty="0" smtClean="0"/>
              <a:t>Chemistry Data</a:t>
            </a:r>
          </a:p>
          <a:p>
            <a:pPr algn="ctr"/>
            <a:r>
              <a:rPr lang="en-US" sz="1600" b="1" dirty="0" smtClean="0"/>
              <a:t>(Numeric Criteria)</a:t>
            </a:r>
            <a:endParaRPr lang="en-US" sz="1600" b="1" dirty="0"/>
          </a:p>
        </p:txBody>
      </p:sp>
      <p:sp>
        <p:nvSpPr>
          <p:cNvPr id="30" name="Text Box 14"/>
          <p:cNvSpPr txBox="1">
            <a:spLocks noChangeArrowheads="1"/>
          </p:cNvSpPr>
          <p:nvPr/>
        </p:nvSpPr>
        <p:spPr bwMode="auto">
          <a:xfrm>
            <a:off x="3657600" y="5867400"/>
            <a:ext cx="2057400" cy="261610"/>
          </a:xfrm>
          <a:prstGeom prst="rect">
            <a:avLst/>
          </a:prstGeom>
          <a:noFill/>
          <a:ln w="9525">
            <a:noFill/>
            <a:miter lim="800000"/>
            <a:headEnd/>
            <a:tailEnd/>
          </a:ln>
          <a:effectLst/>
        </p:spPr>
        <p:txBody>
          <a:bodyPr wrap="square">
            <a:spAutoFit/>
          </a:bodyPr>
          <a:lstStyle/>
          <a:p>
            <a:pPr algn="ctr"/>
            <a:r>
              <a:rPr lang="en-US" sz="1100" b="1" dirty="0" smtClean="0"/>
              <a:t>WS Classified waters only</a:t>
            </a:r>
            <a:endParaRPr lang="en-US" sz="1100" b="1" dirty="0"/>
          </a:p>
        </p:txBody>
      </p:sp>
      <p:sp>
        <p:nvSpPr>
          <p:cNvPr id="32" name="Text Box 25"/>
          <p:cNvSpPr txBox="1">
            <a:spLocks noChangeArrowheads="1"/>
          </p:cNvSpPr>
          <p:nvPr/>
        </p:nvSpPr>
        <p:spPr bwMode="auto">
          <a:xfrm>
            <a:off x="3581400" y="4572000"/>
            <a:ext cx="2362200" cy="1015663"/>
          </a:xfrm>
          <a:prstGeom prst="rect">
            <a:avLst/>
          </a:prstGeom>
          <a:solidFill>
            <a:srgbClr val="FF0000"/>
          </a:solidFill>
          <a:ln w="9525">
            <a:noFill/>
            <a:miter lim="800000"/>
            <a:headEnd/>
            <a:tailEnd/>
          </a:ln>
          <a:effectLst/>
        </p:spPr>
        <p:txBody>
          <a:bodyPr wrap="square">
            <a:spAutoFit/>
          </a:bodyPr>
          <a:lstStyle/>
          <a:p>
            <a:r>
              <a:rPr lang="en-US" sz="2000" b="1" dirty="0" smtClean="0">
                <a:solidFill>
                  <a:schemeClr val="bg1"/>
                </a:solidFill>
              </a:rPr>
              <a:t>Greater than 10% </a:t>
            </a:r>
            <a:r>
              <a:rPr lang="en-US" sz="2000" b="1" dirty="0" err="1" smtClean="0">
                <a:solidFill>
                  <a:schemeClr val="bg1"/>
                </a:solidFill>
              </a:rPr>
              <a:t>Exceedance</a:t>
            </a:r>
            <a:r>
              <a:rPr lang="en-US" sz="2000" b="1" dirty="0" smtClean="0">
                <a:solidFill>
                  <a:schemeClr val="bg1"/>
                </a:solidFill>
              </a:rPr>
              <a:t> of Standards</a:t>
            </a:r>
            <a:endParaRPr lang="en-US" sz="2000" b="1" dirty="0">
              <a:solidFill>
                <a:schemeClr val="bg1"/>
              </a:solidFill>
            </a:endParaRPr>
          </a:p>
        </p:txBody>
      </p:sp>
      <p:sp>
        <p:nvSpPr>
          <p:cNvPr id="38" name="Text Box 25"/>
          <p:cNvSpPr txBox="1">
            <a:spLocks noChangeArrowheads="1"/>
          </p:cNvSpPr>
          <p:nvPr/>
        </p:nvSpPr>
        <p:spPr bwMode="auto">
          <a:xfrm>
            <a:off x="3581400" y="2514600"/>
            <a:ext cx="2286000" cy="1015663"/>
          </a:xfrm>
          <a:prstGeom prst="rect">
            <a:avLst/>
          </a:prstGeom>
          <a:solidFill>
            <a:srgbClr val="0070C0"/>
          </a:solidFill>
          <a:ln w="9525">
            <a:noFill/>
            <a:miter lim="800000"/>
            <a:headEnd/>
            <a:tailEnd/>
          </a:ln>
          <a:effectLst/>
        </p:spPr>
        <p:txBody>
          <a:bodyPr wrap="square">
            <a:spAutoFit/>
          </a:bodyPr>
          <a:lstStyle/>
          <a:p>
            <a:r>
              <a:rPr lang="en-US" sz="2000" b="1" dirty="0" smtClean="0">
                <a:solidFill>
                  <a:schemeClr val="bg1"/>
                </a:solidFill>
              </a:rPr>
              <a:t>Less than 10% </a:t>
            </a:r>
            <a:r>
              <a:rPr lang="en-US" sz="2000" b="1" dirty="0" err="1" smtClean="0">
                <a:solidFill>
                  <a:schemeClr val="bg1"/>
                </a:solidFill>
              </a:rPr>
              <a:t>Exceedance</a:t>
            </a:r>
            <a:r>
              <a:rPr lang="en-US" sz="2000" b="1" dirty="0" smtClean="0">
                <a:solidFill>
                  <a:schemeClr val="bg1"/>
                </a:solidFill>
              </a:rPr>
              <a:t> of Standards</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rot="16200000">
            <a:off x="-348734" y="4615934"/>
            <a:ext cx="1371600" cy="369332"/>
          </a:xfrm>
          <a:prstGeom prst="rect">
            <a:avLst/>
          </a:prstGeom>
          <a:noFill/>
          <a:ln w="9525">
            <a:noFill/>
            <a:miter lim="800000"/>
            <a:headEnd/>
            <a:tailEnd/>
          </a:ln>
          <a:effectLst/>
        </p:spPr>
        <p:txBody>
          <a:bodyPr wrap="square">
            <a:spAutoFit/>
          </a:bodyPr>
          <a:lstStyle/>
          <a:p>
            <a:r>
              <a:rPr lang="en-US" b="1" dirty="0" smtClean="0">
                <a:solidFill>
                  <a:srgbClr val="FF3300"/>
                </a:solidFill>
              </a:rPr>
              <a:t>Impaired</a:t>
            </a:r>
            <a:endParaRPr lang="en-US" b="1" dirty="0">
              <a:solidFill>
                <a:srgbClr val="FF3300"/>
              </a:solidFill>
            </a:endParaRPr>
          </a:p>
        </p:txBody>
      </p:sp>
      <p:sp>
        <p:nvSpPr>
          <p:cNvPr id="11" name="Line 5"/>
          <p:cNvSpPr>
            <a:spLocks noChangeShapeType="1"/>
          </p:cNvSpPr>
          <p:nvPr/>
        </p:nvSpPr>
        <p:spPr bwMode="auto">
          <a:xfrm>
            <a:off x="609600" y="3962386"/>
            <a:ext cx="7772400" cy="14"/>
          </a:xfrm>
          <a:prstGeom prst="line">
            <a:avLst/>
          </a:prstGeom>
          <a:noFill/>
          <a:ln w="82550">
            <a:solidFill>
              <a:srgbClr val="0000FF"/>
            </a:solidFill>
            <a:round/>
            <a:headEnd/>
            <a:tailEnd/>
          </a:ln>
          <a:effectLst/>
        </p:spPr>
        <p:txBody>
          <a:bodyPr/>
          <a:lstStyle/>
          <a:p>
            <a:endParaRPr lang="en-US"/>
          </a:p>
        </p:txBody>
      </p:sp>
      <p:sp>
        <p:nvSpPr>
          <p:cNvPr id="12" name="Line 6"/>
          <p:cNvSpPr>
            <a:spLocks noChangeShapeType="1"/>
          </p:cNvSpPr>
          <p:nvPr/>
        </p:nvSpPr>
        <p:spPr bwMode="auto">
          <a:xfrm>
            <a:off x="599340" y="4094238"/>
            <a:ext cx="7782660" cy="20562"/>
          </a:xfrm>
          <a:prstGeom prst="line">
            <a:avLst/>
          </a:prstGeom>
          <a:noFill/>
          <a:ln w="82550">
            <a:solidFill>
              <a:srgbClr val="FF0000"/>
            </a:solidFill>
            <a:round/>
            <a:headEnd/>
            <a:tailEnd/>
          </a:ln>
          <a:effectLst/>
        </p:spPr>
        <p:txBody>
          <a:bodyPr/>
          <a:lstStyle/>
          <a:p>
            <a:endParaRPr lang="en-US"/>
          </a:p>
        </p:txBody>
      </p:sp>
      <p:sp>
        <p:nvSpPr>
          <p:cNvPr id="14" name="Text Box 8"/>
          <p:cNvSpPr txBox="1">
            <a:spLocks noChangeArrowheads="1"/>
          </p:cNvSpPr>
          <p:nvPr/>
        </p:nvSpPr>
        <p:spPr bwMode="auto">
          <a:xfrm rot="16200000">
            <a:off x="-424934" y="3015734"/>
            <a:ext cx="1524000" cy="369332"/>
          </a:xfrm>
          <a:prstGeom prst="rect">
            <a:avLst/>
          </a:prstGeom>
          <a:noFill/>
          <a:ln w="9525">
            <a:noFill/>
            <a:miter lim="800000"/>
            <a:headEnd/>
            <a:tailEnd/>
          </a:ln>
          <a:effectLst/>
        </p:spPr>
        <p:txBody>
          <a:bodyPr wrap="square">
            <a:spAutoFit/>
          </a:bodyPr>
          <a:lstStyle/>
          <a:p>
            <a:r>
              <a:rPr lang="en-US" b="1" dirty="0" smtClean="0">
                <a:solidFill>
                  <a:srgbClr val="002060"/>
                </a:solidFill>
              </a:rPr>
              <a:t>Supporting</a:t>
            </a:r>
            <a:endParaRPr lang="en-US" b="1" dirty="0">
              <a:solidFill>
                <a:srgbClr val="002060"/>
              </a:solidFill>
            </a:endParaRPr>
          </a:p>
        </p:txBody>
      </p:sp>
      <p:sp>
        <p:nvSpPr>
          <p:cNvPr id="15" name="Line 9"/>
          <p:cNvSpPr>
            <a:spLocks noChangeShapeType="1"/>
          </p:cNvSpPr>
          <p:nvPr/>
        </p:nvSpPr>
        <p:spPr bwMode="auto">
          <a:xfrm>
            <a:off x="608078" y="4094238"/>
            <a:ext cx="1521" cy="1849362"/>
          </a:xfrm>
          <a:prstGeom prst="line">
            <a:avLst/>
          </a:prstGeom>
          <a:noFill/>
          <a:ln w="82550">
            <a:solidFill>
              <a:srgbClr val="FF0000"/>
            </a:solidFill>
            <a:round/>
            <a:headEnd/>
            <a:tailEnd/>
          </a:ln>
          <a:effectLst/>
        </p:spPr>
        <p:txBody>
          <a:bodyPr/>
          <a:lstStyle/>
          <a:p>
            <a:endParaRPr lang="en-US"/>
          </a:p>
        </p:txBody>
      </p:sp>
      <p:sp>
        <p:nvSpPr>
          <p:cNvPr id="16" name="Line 10"/>
          <p:cNvSpPr>
            <a:spLocks noChangeShapeType="1"/>
          </p:cNvSpPr>
          <p:nvPr/>
        </p:nvSpPr>
        <p:spPr bwMode="auto">
          <a:xfrm flipV="1">
            <a:off x="608078" y="2438400"/>
            <a:ext cx="1522" cy="1524000"/>
          </a:xfrm>
          <a:prstGeom prst="line">
            <a:avLst/>
          </a:prstGeom>
          <a:noFill/>
          <a:ln w="82550">
            <a:solidFill>
              <a:srgbClr val="0000FF"/>
            </a:solidFill>
            <a:round/>
            <a:headEnd/>
            <a:tailEnd/>
          </a:ln>
          <a:effectLst/>
        </p:spPr>
        <p:txBody>
          <a:bodyPr/>
          <a:lstStyle/>
          <a:p>
            <a:endParaRPr lang="en-US"/>
          </a:p>
        </p:txBody>
      </p:sp>
      <p:sp>
        <p:nvSpPr>
          <p:cNvPr id="20" name="Text Box 14"/>
          <p:cNvSpPr txBox="1">
            <a:spLocks noChangeArrowheads="1"/>
          </p:cNvSpPr>
          <p:nvPr/>
        </p:nvSpPr>
        <p:spPr bwMode="auto">
          <a:xfrm>
            <a:off x="2057400" y="304800"/>
            <a:ext cx="5181600" cy="461665"/>
          </a:xfrm>
          <a:prstGeom prst="rect">
            <a:avLst/>
          </a:prstGeom>
          <a:noFill/>
          <a:ln w="9525">
            <a:noFill/>
            <a:miter lim="800000"/>
            <a:headEnd/>
            <a:tailEnd/>
          </a:ln>
          <a:effectLst/>
        </p:spPr>
        <p:txBody>
          <a:bodyPr wrap="square">
            <a:spAutoFit/>
          </a:bodyPr>
          <a:lstStyle/>
          <a:p>
            <a:r>
              <a:rPr lang="en-US" sz="2400" b="1" dirty="0" smtClean="0"/>
              <a:t>Shellfish Harvesting Assessment</a:t>
            </a:r>
            <a:endParaRPr lang="en-US" sz="2400" b="1" dirty="0"/>
          </a:p>
        </p:txBody>
      </p:sp>
      <p:sp>
        <p:nvSpPr>
          <p:cNvPr id="23" name="Text Box 14"/>
          <p:cNvSpPr txBox="1">
            <a:spLocks noChangeArrowheads="1"/>
          </p:cNvSpPr>
          <p:nvPr/>
        </p:nvSpPr>
        <p:spPr bwMode="auto">
          <a:xfrm>
            <a:off x="2438400" y="1447800"/>
            <a:ext cx="3886200" cy="646331"/>
          </a:xfrm>
          <a:prstGeom prst="rect">
            <a:avLst/>
          </a:prstGeom>
          <a:noFill/>
          <a:ln w="9525">
            <a:noFill/>
            <a:miter lim="800000"/>
            <a:headEnd/>
            <a:tailEnd/>
          </a:ln>
          <a:effectLst/>
        </p:spPr>
        <p:txBody>
          <a:bodyPr wrap="square">
            <a:spAutoFit/>
          </a:bodyPr>
          <a:lstStyle/>
          <a:p>
            <a:pPr algn="ctr"/>
            <a:r>
              <a:rPr lang="en-US" sz="2000" b="1" dirty="0" smtClean="0"/>
              <a:t>Growing Area Classification</a:t>
            </a:r>
          </a:p>
          <a:p>
            <a:pPr algn="ctr"/>
            <a:r>
              <a:rPr lang="en-US" sz="1600" b="1" dirty="0" smtClean="0"/>
              <a:t>(Narrative Criteria)</a:t>
            </a:r>
            <a:endParaRPr lang="en-US" sz="1600" b="1" dirty="0"/>
          </a:p>
        </p:txBody>
      </p:sp>
      <p:sp>
        <p:nvSpPr>
          <p:cNvPr id="30" name="Text Box 14"/>
          <p:cNvSpPr txBox="1">
            <a:spLocks noChangeArrowheads="1"/>
          </p:cNvSpPr>
          <p:nvPr/>
        </p:nvSpPr>
        <p:spPr bwMode="auto">
          <a:xfrm>
            <a:off x="3352800" y="762000"/>
            <a:ext cx="2971800" cy="338554"/>
          </a:xfrm>
          <a:prstGeom prst="rect">
            <a:avLst/>
          </a:prstGeom>
          <a:noFill/>
          <a:ln w="9525">
            <a:noFill/>
            <a:miter lim="800000"/>
            <a:headEnd/>
            <a:tailEnd/>
          </a:ln>
          <a:effectLst/>
        </p:spPr>
        <p:txBody>
          <a:bodyPr wrap="square">
            <a:spAutoFit/>
          </a:bodyPr>
          <a:lstStyle/>
          <a:p>
            <a:pPr algn="ctr"/>
            <a:r>
              <a:rPr lang="en-US" sz="1600" b="1" dirty="0" smtClean="0"/>
              <a:t>SA Classified waters only</a:t>
            </a:r>
            <a:endParaRPr lang="en-US" sz="1600" b="1" dirty="0"/>
          </a:p>
        </p:txBody>
      </p:sp>
      <p:sp>
        <p:nvSpPr>
          <p:cNvPr id="32" name="Text Box 25"/>
          <p:cNvSpPr txBox="1">
            <a:spLocks noChangeArrowheads="1"/>
          </p:cNvSpPr>
          <p:nvPr/>
        </p:nvSpPr>
        <p:spPr bwMode="auto">
          <a:xfrm>
            <a:off x="3276600" y="4572000"/>
            <a:ext cx="3048000" cy="707886"/>
          </a:xfrm>
          <a:prstGeom prst="rect">
            <a:avLst/>
          </a:prstGeom>
          <a:solidFill>
            <a:srgbClr val="FF0000"/>
          </a:solidFill>
          <a:ln w="9525">
            <a:noFill/>
            <a:miter lim="800000"/>
            <a:headEnd/>
            <a:tailEnd/>
          </a:ln>
          <a:effectLst/>
        </p:spPr>
        <p:txBody>
          <a:bodyPr wrap="square">
            <a:spAutoFit/>
          </a:bodyPr>
          <a:lstStyle/>
          <a:p>
            <a:pPr algn="ctr"/>
            <a:r>
              <a:rPr lang="en-US" sz="2000" b="1" dirty="0" smtClean="0">
                <a:solidFill>
                  <a:schemeClr val="bg1"/>
                </a:solidFill>
              </a:rPr>
              <a:t>Not Approved for Shellfish Harvesting</a:t>
            </a:r>
            <a:endParaRPr lang="en-US" sz="2000" b="1" dirty="0">
              <a:solidFill>
                <a:schemeClr val="bg1"/>
              </a:solidFill>
            </a:endParaRPr>
          </a:p>
        </p:txBody>
      </p:sp>
      <p:sp>
        <p:nvSpPr>
          <p:cNvPr id="38" name="Text Box 25"/>
          <p:cNvSpPr txBox="1">
            <a:spLocks noChangeArrowheads="1"/>
          </p:cNvSpPr>
          <p:nvPr/>
        </p:nvSpPr>
        <p:spPr bwMode="auto">
          <a:xfrm>
            <a:off x="3276600" y="2743200"/>
            <a:ext cx="2971800" cy="707886"/>
          </a:xfrm>
          <a:prstGeom prst="rect">
            <a:avLst/>
          </a:prstGeom>
          <a:solidFill>
            <a:srgbClr val="0070C0"/>
          </a:solidFill>
          <a:ln w="9525">
            <a:noFill/>
            <a:miter lim="800000"/>
            <a:headEnd/>
            <a:tailEnd/>
          </a:ln>
          <a:effectLst/>
        </p:spPr>
        <p:txBody>
          <a:bodyPr wrap="square">
            <a:spAutoFit/>
          </a:bodyPr>
          <a:lstStyle/>
          <a:p>
            <a:pPr algn="ctr"/>
            <a:r>
              <a:rPr lang="en-US" sz="2000" b="1" dirty="0" smtClean="0">
                <a:solidFill>
                  <a:schemeClr val="bg1"/>
                </a:solidFill>
              </a:rPr>
              <a:t>Approved for Shellfish Harvesting</a:t>
            </a:r>
            <a:endParaRPr lang="en-US" sz="2000" b="1" dirty="0">
              <a:solidFill>
                <a:schemeClr val="bg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fab">
  <a:themeElements>
    <a:clrScheme name="Welcome">
      <a:dk1>
        <a:sysClr val="windowText" lastClr="000000"/>
      </a:dk1>
      <a:lt1>
        <a:sysClr val="window" lastClr="FFFFFF"/>
      </a:lt1>
      <a:dk2>
        <a:srgbClr val="00272B"/>
      </a:dk2>
      <a:lt2>
        <a:srgbClr val="F7F7FF"/>
      </a:lt2>
      <a:accent1>
        <a:srgbClr val="006AED"/>
      </a:accent1>
      <a:accent2>
        <a:srgbClr val="0087BF"/>
      </a:accent2>
      <a:accent3>
        <a:srgbClr val="5D974B"/>
      </a:accent3>
      <a:accent4>
        <a:srgbClr val="9DBB3F"/>
      </a:accent4>
      <a:accent5>
        <a:srgbClr val="C77CC7"/>
      </a:accent5>
      <a:accent6>
        <a:srgbClr val="996699"/>
      </a:accent6>
      <a:hlink>
        <a:srgbClr val="E78707"/>
      </a:hlink>
      <a:folHlink>
        <a:srgbClr val="C618BA"/>
      </a:folHlink>
    </a:clrScheme>
    <a:fontScheme name="Prefab">
      <a:majorFont>
        <a:latin typeface="Arial Black"/>
        <a:ea typeface=""/>
        <a:cs typeface=""/>
        <a:font script="Jpan" typeface="ＭＳ Ｐゴシック"/>
        <a:font script="Hang" typeface="HY견고딕"/>
        <a:font script="Hans" typeface="宋体"/>
        <a:font script="Hant" typeface="新細明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refab">
      <a:fillStyleLst>
        <a:solidFill>
          <a:schemeClr val="phClr"/>
        </a:solidFill>
        <a:gradFill rotWithShape="1">
          <a:gsLst>
            <a:gs pos="0">
              <a:schemeClr val="phClr">
                <a:tint val="30000"/>
                <a:satMod val="200000"/>
              </a:schemeClr>
            </a:gs>
            <a:gs pos="30000">
              <a:schemeClr val="phClr">
                <a:tint val="60000"/>
                <a:satMod val="250000"/>
              </a:schemeClr>
            </a:gs>
            <a:gs pos="50000">
              <a:schemeClr val="phClr">
                <a:tint val="57000"/>
                <a:satMod val="250000"/>
              </a:schemeClr>
            </a:gs>
            <a:gs pos="100000">
              <a:schemeClr val="phClr">
                <a:tint val="17000"/>
                <a:satMod val="350000"/>
              </a:schemeClr>
            </a:gs>
          </a:gsLst>
          <a:lin ang="4000000" scaled="1"/>
        </a:gra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90000" algn="ctr" rotWithShape="0">
              <a:srgbClr val="000000">
                <a:alpha val="60000"/>
              </a:srgbClr>
            </a:outerShdw>
          </a:effectLst>
        </a:effectStyle>
        <a:effectStyle>
          <a:effectLst>
            <a:outerShdw blurRad="110000" algn="ctr" rotWithShape="0">
              <a:srgbClr val="000000">
                <a:alpha val="65000"/>
              </a:srgbClr>
            </a:outerShdw>
          </a:effectLst>
        </a:effectStyle>
        <a:effectStyle>
          <a:effectLst>
            <a:outerShdw blurRad="120000" algn="ctr" rotWithShape="0">
              <a:srgbClr val="000000">
                <a:alpha val="70000"/>
              </a:srgbClr>
            </a:outerShdw>
          </a:effectLst>
          <a:scene3d>
            <a:camera prst="orthographicFront"/>
            <a:lightRig rig="glow" dir="t">
              <a:rot lat="0" lon="0" rev="1800000"/>
            </a:lightRig>
          </a:scene3d>
          <a:sp3d contourW="12700" prstMaterial="dkEdge">
            <a:bevelT w="50800" h="44450" prst="angle"/>
            <a:contourClr>
              <a:schemeClr val="phClr">
                <a:shade val="40000"/>
              </a:schemeClr>
            </a:contourClr>
          </a:sp3d>
        </a:effectStyle>
      </a:effectStyleLst>
      <a:bgFillStyleLst>
        <a:solidFill>
          <a:schemeClr val="phClr"/>
        </a:soli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blipFill>
          <a:blip xmlns:r="http://schemas.openxmlformats.org/officeDocument/2006/relationships" r:embed="rId1">
            <a:duotone>
              <a:schemeClr val="phClr">
                <a:shade val="75000"/>
                <a:satMod val="120000"/>
              </a:schemeClr>
              <a:schemeClr val="phClr">
                <a:tint val="94000"/>
                <a:satMod val="2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Prefab</Template>
  <TotalTime>0</TotalTime>
  <Words>1955</Words>
  <Application>Microsoft Office PowerPoint</Application>
  <PresentationFormat>On-screen Show (4:3)</PresentationFormat>
  <Paragraphs>314</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Prefab</vt:lpstr>
      <vt:lpstr>NC Assessment Methodology</vt:lpstr>
      <vt:lpstr>Regulatory Overview</vt:lpstr>
      <vt:lpstr>NC’s Assessment Methodology</vt:lpstr>
      <vt:lpstr>Data Coordination</vt:lpstr>
      <vt:lpstr>Slide 5</vt:lpstr>
      <vt:lpstr>Biological Integrity</vt:lpstr>
      <vt:lpstr>Slide 7</vt:lpstr>
      <vt:lpstr>Slide 8</vt:lpstr>
      <vt:lpstr>Slide 9</vt:lpstr>
      <vt:lpstr>Slide 10</vt:lpstr>
      <vt:lpstr>Slide 11</vt:lpstr>
      <vt:lpstr>Slide 12</vt:lpstr>
      <vt:lpstr>2-Year 303(d) Cycle</vt:lpstr>
      <vt:lpstr>2-Year 303(d) Cycle</vt:lpstr>
      <vt:lpstr>EPA’s Role</vt:lpstr>
      <vt:lpstr>“De-Listing”</vt:lpstr>
      <vt:lpstr>Public Review &amp; Comment</vt:lpstr>
      <vt:lpstr>More Information</vt:lpstr>
      <vt:lpstr>QUESTIONS?</vt:lpstr>
      <vt:lpstr>RESERVE</vt:lpstr>
      <vt:lpstr>Regulatory Overview</vt:lpstr>
      <vt:lpstr>NC’s Assessment Methodology</vt:lpstr>
      <vt:lpstr>Other States’ Assessment Methodologies</vt:lpstr>
      <vt:lpstr>2014 303(d) List</vt:lpstr>
      <vt:lpstr>Mercury TMDL Background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2012-01-11T21:33:29Z</dcterms:created>
  <dcterms:modified xsi:type="dcterms:W3CDTF">2012-01-12T17:25:04Z</dcterms:modified>
</cp:coreProperties>
</file>