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0"/>
  </p:notesMasterIdLst>
  <p:sldIdLst>
    <p:sldId id="256" r:id="rId2"/>
    <p:sldId id="265" r:id="rId3"/>
    <p:sldId id="258" r:id="rId4"/>
    <p:sldId id="257" r:id="rId5"/>
    <p:sldId id="266" r:id="rId6"/>
    <p:sldId id="267" r:id="rId7"/>
    <p:sldId id="263" r:id="rId8"/>
    <p:sldId id="264" r:id="rId9"/>
  </p:sldIdLst>
  <p:sldSz cx="9144000" cy="6858000" type="screen4x3"/>
  <p:notesSz cx="7010400"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5620"/>
    <p:restoredTop sz="75045" autoAdjust="0"/>
  </p:normalViewPr>
  <p:slideViewPr>
    <p:cSldViewPr>
      <p:cViewPr>
        <p:scale>
          <a:sx n="91" d="100"/>
          <a:sy n="91" d="100"/>
        </p:scale>
        <p:origin x="-1080" y="-414"/>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4820"/>
          </a:xfrm>
          <a:prstGeom prst="rect">
            <a:avLst/>
          </a:prstGeom>
        </p:spPr>
        <p:txBody>
          <a:bodyPr vert="horz" lIns="93177" tIns="46589" rIns="93177" bIns="46589" rtlCol="0"/>
          <a:lstStyle>
            <a:lvl1pPr algn="l">
              <a:defRPr sz="1200"/>
            </a:lvl1pPr>
          </a:lstStyle>
          <a:p>
            <a:endParaRPr lang="en-US"/>
          </a:p>
        </p:txBody>
      </p:sp>
      <p:sp>
        <p:nvSpPr>
          <p:cNvPr id="3" name="Date Placeholder 2"/>
          <p:cNvSpPr>
            <a:spLocks noGrp="1"/>
          </p:cNvSpPr>
          <p:nvPr>
            <p:ph type="dt" idx="1"/>
          </p:nvPr>
        </p:nvSpPr>
        <p:spPr>
          <a:xfrm>
            <a:off x="3970938" y="0"/>
            <a:ext cx="3037840" cy="464820"/>
          </a:xfrm>
          <a:prstGeom prst="rect">
            <a:avLst/>
          </a:prstGeom>
        </p:spPr>
        <p:txBody>
          <a:bodyPr vert="horz" lIns="93177" tIns="46589" rIns="93177" bIns="46589" rtlCol="0"/>
          <a:lstStyle>
            <a:lvl1pPr algn="r">
              <a:defRPr sz="1200"/>
            </a:lvl1pPr>
          </a:lstStyle>
          <a:p>
            <a:fld id="{C7CF3271-B8D9-4C5A-8EE6-60A0F15D45CF}" type="datetimeFigureOut">
              <a:rPr lang="en-US" smtClean="0"/>
              <a:t>4/27/2015</a:t>
            </a:fld>
            <a:endParaRPr lang="en-US"/>
          </a:p>
        </p:txBody>
      </p:sp>
      <p:sp>
        <p:nvSpPr>
          <p:cNvPr id="4" name="Slide Image Placeholder 3"/>
          <p:cNvSpPr>
            <a:spLocks noGrp="1" noRot="1" noChangeAspect="1"/>
          </p:cNvSpPr>
          <p:nvPr>
            <p:ph type="sldImg" idx="2"/>
          </p:nvPr>
        </p:nvSpPr>
        <p:spPr>
          <a:xfrm>
            <a:off x="1181100" y="696913"/>
            <a:ext cx="4648200" cy="3486150"/>
          </a:xfrm>
          <a:prstGeom prst="rect">
            <a:avLst/>
          </a:prstGeom>
          <a:noFill/>
          <a:ln w="12700">
            <a:solidFill>
              <a:prstClr val="black"/>
            </a:solidFill>
          </a:ln>
        </p:spPr>
        <p:txBody>
          <a:bodyPr vert="horz" lIns="93177" tIns="46589" rIns="93177" bIns="46589" rtlCol="0" anchor="ctr"/>
          <a:lstStyle/>
          <a:p>
            <a:endParaRPr lang="en-US"/>
          </a:p>
        </p:txBody>
      </p:sp>
      <p:sp>
        <p:nvSpPr>
          <p:cNvPr id="5" name="Notes Placeholder 4"/>
          <p:cNvSpPr>
            <a:spLocks noGrp="1"/>
          </p:cNvSpPr>
          <p:nvPr>
            <p:ph type="body" sz="quarter" idx="3"/>
          </p:nvPr>
        </p:nvSpPr>
        <p:spPr>
          <a:xfrm>
            <a:off x="701040" y="4415790"/>
            <a:ext cx="5608320" cy="4183380"/>
          </a:xfrm>
          <a:prstGeom prst="rect">
            <a:avLst/>
          </a:prstGeom>
        </p:spPr>
        <p:txBody>
          <a:bodyPr vert="horz" lIns="93177" tIns="46589" rIns="93177" bIns="46589"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829967"/>
            <a:ext cx="3037840" cy="464820"/>
          </a:xfrm>
          <a:prstGeom prst="rect">
            <a:avLst/>
          </a:prstGeom>
        </p:spPr>
        <p:txBody>
          <a:bodyPr vert="horz" lIns="93177" tIns="46589" rIns="93177" bIns="46589" rtlCol="0" anchor="b"/>
          <a:lstStyle>
            <a:lvl1pPr algn="l">
              <a:defRPr sz="1200"/>
            </a:lvl1pPr>
          </a:lstStyle>
          <a:p>
            <a:endParaRPr lang="en-US"/>
          </a:p>
        </p:txBody>
      </p:sp>
      <p:sp>
        <p:nvSpPr>
          <p:cNvPr id="7" name="Slide Number Placeholder 6"/>
          <p:cNvSpPr>
            <a:spLocks noGrp="1"/>
          </p:cNvSpPr>
          <p:nvPr>
            <p:ph type="sldNum" sz="quarter" idx="5"/>
          </p:nvPr>
        </p:nvSpPr>
        <p:spPr>
          <a:xfrm>
            <a:off x="3970938" y="8829967"/>
            <a:ext cx="3037840" cy="464820"/>
          </a:xfrm>
          <a:prstGeom prst="rect">
            <a:avLst/>
          </a:prstGeom>
        </p:spPr>
        <p:txBody>
          <a:bodyPr vert="horz" lIns="93177" tIns="46589" rIns="93177" bIns="46589" rtlCol="0" anchor="b"/>
          <a:lstStyle>
            <a:lvl1pPr algn="r">
              <a:defRPr sz="1200"/>
            </a:lvl1pPr>
          </a:lstStyle>
          <a:p>
            <a:fld id="{12B0204F-7B9F-4644-A583-8D5BA35DE6AE}" type="slidenum">
              <a:rPr lang="en-US" smtClean="0"/>
              <a:t>‹#›</a:t>
            </a:fld>
            <a:endParaRPr lang="en-US"/>
          </a:p>
        </p:txBody>
      </p:sp>
    </p:spTree>
    <p:extLst>
      <p:ext uri="{BB962C8B-B14F-4D97-AF65-F5344CB8AC3E}">
        <p14:creationId xmlns:p14="http://schemas.microsoft.com/office/powerpoint/2010/main" val="260033352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2B0204F-7B9F-4644-A583-8D5BA35DE6AE}" type="slidenum">
              <a:rPr lang="en-US" smtClean="0"/>
              <a:t>1</a:t>
            </a:fld>
            <a:endParaRPr lang="en-US"/>
          </a:p>
        </p:txBody>
      </p:sp>
    </p:spTree>
    <p:extLst>
      <p:ext uri="{BB962C8B-B14F-4D97-AF65-F5344CB8AC3E}">
        <p14:creationId xmlns:p14="http://schemas.microsoft.com/office/powerpoint/2010/main" val="26287586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31774">
              <a:defRPr/>
            </a:pPr>
            <a:r>
              <a:rPr lang="en-US" dirty="0"/>
              <a:t>Rule 15A NCAC 2L .0106 establishes requirements for corrective action for activities that result in groundwater contamination at levels in excess of the groundwater standards.  </a:t>
            </a:r>
          </a:p>
          <a:p>
            <a:endParaRPr lang="en-US" dirty="0"/>
          </a:p>
        </p:txBody>
      </p:sp>
      <p:sp>
        <p:nvSpPr>
          <p:cNvPr id="4" name="Slide Number Placeholder 3"/>
          <p:cNvSpPr>
            <a:spLocks noGrp="1"/>
          </p:cNvSpPr>
          <p:nvPr>
            <p:ph type="sldNum" sz="quarter" idx="10"/>
          </p:nvPr>
        </p:nvSpPr>
        <p:spPr/>
        <p:txBody>
          <a:bodyPr/>
          <a:lstStyle/>
          <a:p>
            <a:fld id="{6F895E24-C3C8-4860-8406-036982DE8C6F}" type="slidenum">
              <a:rPr lang="en-US" smtClean="0"/>
              <a:t>2</a:t>
            </a:fld>
            <a:endParaRPr lang="en-US"/>
          </a:p>
        </p:txBody>
      </p:sp>
    </p:spTree>
    <p:extLst>
      <p:ext uri="{BB962C8B-B14F-4D97-AF65-F5344CB8AC3E}">
        <p14:creationId xmlns:p14="http://schemas.microsoft.com/office/powerpoint/2010/main" val="369104148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2B0204F-7B9F-4644-A583-8D5BA35DE6AE}" type="slidenum">
              <a:rPr lang="en-US" smtClean="0"/>
              <a:t>3</a:t>
            </a:fld>
            <a:endParaRPr lang="en-US"/>
          </a:p>
        </p:txBody>
      </p:sp>
    </p:spTree>
    <p:extLst>
      <p:ext uri="{BB962C8B-B14F-4D97-AF65-F5344CB8AC3E}">
        <p14:creationId xmlns:p14="http://schemas.microsoft.com/office/powerpoint/2010/main" val="417250875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2B0204F-7B9F-4644-A583-8D5BA35DE6AE}" type="slidenum">
              <a:rPr lang="en-US" smtClean="0"/>
              <a:t>4</a:t>
            </a:fld>
            <a:endParaRPr lang="en-US"/>
          </a:p>
        </p:txBody>
      </p:sp>
    </p:spTree>
    <p:extLst>
      <p:ext uri="{BB962C8B-B14F-4D97-AF65-F5344CB8AC3E}">
        <p14:creationId xmlns:p14="http://schemas.microsoft.com/office/powerpoint/2010/main" val="41462021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Thanks for the opportunity. We, along with the EMC, are embarking on a very compressed rulemaking process, so educating stakeholders is very important to getting good feedback during the public comment period. Please think critically about this rule and provide us with your comments when the comment period opens.</a:t>
            </a:r>
          </a:p>
          <a:p>
            <a:endParaRPr lang="en-US" dirty="0"/>
          </a:p>
        </p:txBody>
      </p:sp>
      <p:sp>
        <p:nvSpPr>
          <p:cNvPr id="4" name="Slide Number Placeholder 3"/>
          <p:cNvSpPr>
            <a:spLocks noGrp="1"/>
          </p:cNvSpPr>
          <p:nvPr>
            <p:ph type="sldNum" sz="quarter" idx="10"/>
          </p:nvPr>
        </p:nvSpPr>
        <p:spPr/>
        <p:txBody>
          <a:bodyPr/>
          <a:lstStyle/>
          <a:p>
            <a:fld id="{6F895E24-C3C8-4860-8406-036982DE8C6F}" type="slidenum">
              <a:rPr lang="en-US" smtClean="0"/>
              <a:t>5</a:t>
            </a:fld>
            <a:endParaRPr lang="en-US"/>
          </a:p>
        </p:txBody>
      </p:sp>
    </p:spTree>
    <p:extLst>
      <p:ext uri="{BB962C8B-B14F-4D97-AF65-F5344CB8AC3E}">
        <p14:creationId xmlns:p14="http://schemas.microsoft.com/office/powerpoint/2010/main" val="168104619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2B0204F-7B9F-4644-A583-8D5BA35DE6AE}" type="slidenum">
              <a:rPr lang="en-US" smtClean="0"/>
              <a:t>7</a:t>
            </a:fld>
            <a:endParaRPr lang="en-US"/>
          </a:p>
        </p:txBody>
      </p:sp>
    </p:spTree>
    <p:extLst>
      <p:ext uri="{BB962C8B-B14F-4D97-AF65-F5344CB8AC3E}">
        <p14:creationId xmlns:p14="http://schemas.microsoft.com/office/powerpoint/2010/main" val="410105456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2B0204F-7B9F-4644-A583-8D5BA35DE6AE}" type="slidenum">
              <a:rPr lang="en-US" smtClean="0"/>
              <a:t>8</a:t>
            </a:fld>
            <a:endParaRPr lang="en-US"/>
          </a:p>
        </p:txBody>
      </p:sp>
    </p:spTree>
    <p:extLst>
      <p:ext uri="{BB962C8B-B14F-4D97-AF65-F5344CB8AC3E}">
        <p14:creationId xmlns:p14="http://schemas.microsoft.com/office/powerpoint/2010/main" val="309958693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ectangle 6"/>
          <p:cNvSpPr/>
          <p:nvPr/>
        </p:nvSpPr>
        <p:spPr>
          <a:xfrm>
            <a:off x="2382" y="6400800"/>
            <a:ext cx="9141619"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2" y="6334316"/>
            <a:ext cx="9141619"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822960" y="758952"/>
            <a:ext cx="7543800" cy="3566160"/>
          </a:xfrm>
        </p:spPr>
        <p:txBody>
          <a:bodyPr anchor="b">
            <a:normAutofit/>
          </a:bodyPr>
          <a:lstStyle>
            <a:lvl1pPr algn="l">
              <a:lnSpc>
                <a:spcPct val="85000"/>
              </a:lnSpc>
              <a:defRPr sz="8000" spc="-50" baseline="0">
                <a:solidFill>
                  <a:schemeClr val="tx1">
                    <a:lumMod val="85000"/>
                    <a:lumOff val="15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825038" y="4455621"/>
            <a:ext cx="7543800" cy="1143000"/>
          </a:xfrm>
        </p:spPr>
        <p:txBody>
          <a:bodyPr lIns="91440" rIns="91440">
            <a:normAutofit/>
          </a:bodyPr>
          <a:lstStyle>
            <a:lvl1pPr marL="0" indent="0" algn="l">
              <a:buNone/>
              <a:defRPr sz="2400" cap="all" spc="200" baseline="0">
                <a:solidFill>
                  <a:schemeClr val="tx2"/>
                </a:solidFill>
                <a:latin typeface="+mj-lt"/>
              </a:defRPr>
            </a:lvl1pPr>
            <a:lvl2pPr marL="457200" indent="0" algn="ctr">
              <a:buNone/>
              <a:defRPr sz="24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761120DC-F14D-4A52-945E-533D0242E320}" type="datetime1">
              <a:rPr lang="en-US" smtClean="0"/>
              <a:t>4/27/2015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9630B48-F82E-46C5-8C27-94F24891E99D}" type="slidenum">
              <a:rPr lang="en-US" smtClean="0"/>
              <a:t>‹#›</a:t>
            </a:fld>
            <a:endParaRPr lang="en-US"/>
          </a:p>
        </p:txBody>
      </p:sp>
      <p:cxnSp>
        <p:nvCxnSpPr>
          <p:cNvPr id="9" name="Straight Connector 8"/>
          <p:cNvCxnSpPr/>
          <p:nvPr/>
        </p:nvCxnSpPr>
        <p:spPr>
          <a:xfrm>
            <a:off x="905744" y="4343400"/>
            <a:ext cx="740664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3962931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lIns="45720" tIns="0" rIns="45720" bIns="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8CCF1410-EE3A-4269-862B-C01C65889FF5}" type="datetime1">
              <a:rPr lang="en-US" smtClean="0"/>
              <a:t>4/27/2015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9630B48-F82E-46C5-8C27-94F24891E99D}" type="slidenum">
              <a:rPr lang="en-US" smtClean="0"/>
              <a:t>‹#›</a:t>
            </a:fld>
            <a:endParaRPr lang="en-US"/>
          </a:p>
        </p:txBody>
      </p:sp>
    </p:spTree>
    <p:extLst>
      <p:ext uri="{BB962C8B-B14F-4D97-AF65-F5344CB8AC3E}">
        <p14:creationId xmlns:p14="http://schemas.microsoft.com/office/powerpoint/2010/main" val="366591725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7" name="Rectangle 6"/>
          <p:cNvSpPr/>
          <p:nvPr/>
        </p:nvSpPr>
        <p:spPr>
          <a:xfrm>
            <a:off x="2382" y="6400800"/>
            <a:ext cx="9141619"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2" y="6334316"/>
            <a:ext cx="9141619"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Vertical Title 1"/>
          <p:cNvSpPr>
            <a:spLocks noGrp="1"/>
          </p:cNvSpPr>
          <p:nvPr>
            <p:ph type="title" orient="vert"/>
          </p:nvPr>
        </p:nvSpPr>
        <p:spPr>
          <a:xfrm>
            <a:off x="6543675" y="412302"/>
            <a:ext cx="1971675" cy="5759898"/>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28650" y="412302"/>
            <a:ext cx="5800725" cy="5759898"/>
          </a:xfrm>
        </p:spPr>
        <p:txBody>
          <a:bodyPr vert="eaVert" lIns="45720" tIns="0" rIns="45720" bIns="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F5A56ECE-6164-42E0-A7CE-415A969C58D7}" type="datetime1">
              <a:rPr lang="en-US" smtClean="0"/>
              <a:t>4/27/2015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9630B48-F82E-46C5-8C27-94F24891E99D}" type="slidenum">
              <a:rPr lang="en-US" smtClean="0"/>
              <a:t>‹#›</a:t>
            </a:fld>
            <a:endParaRPr lang="en-US"/>
          </a:p>
        </p:txBody>
      </p:sp>
    </p:spTree>
    <p:extLst>
      <p:ext uri="{BB962C8B-B14F-4D97-AF65-F5344CB8AC3E}">
        <p14:creationId xmlns:p14="http://schemas.microsoft.com/office/powerpoint/2010/main" val="214047255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4F53350B-FD3C-4FFC-BB40-B7E6BD2E2920}" type="datetime1">
              <a:rPr lang="en-US" smtClean="0"/>
              <a:t>4/27/2015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9630B48-F82E-46C5-8C27-94F24891E99D}" type="slidenum">
              <a:rPr lang="en-US" smtClean="0"/>
              <a:t>‹#›</a:t>
            </a:fld>
            <a:endParaRPr lang="en-US"/>
          </a:p>
        </p:txBody>
      </p:sp>
    </p:spTree>
    <p:extLst>
      <p:ext uri="{BB962C8B-B14F-4D97-AF65-F5344CB8AC3E}">
        <p14:creationId xmlns:p14="http://schemas.microsoft.com/office/powerpoint/2010/main" val="17939450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2382" y="6400800"/>
            <a:ext cx="9141619"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2" y="6334316"/>
            <a:ext cx="9141619"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822960" y="758952"/>
            <a:ext cx="7543800" cy="3566160"/>
          </a:xfrm>
        </p:spPr>
        <p:txBody>
          <a:bodyPr anchor="b" anchorCtr="0">
            <a:normAutofit/>
          </a:bodyPr>
          <a:lstStyle>
            <a:lvl1pPr>
              <a:lnSpc>
                <a:spcPct val="85000"/>
              </a:lnSpc>
              <a:defRPr sz="8000" b="0">
                <a:solidFill>
                  <a:schemeClr val="tx1">
                    <a:lumMod val="85000"/>
                    <a:lumOff val="15000"/>
                  </a:schemeClr>
                </a:solidFill>
              </a:defRPr>
            </a:lvl1pPr>
          </a:lstStyle>
          <a:p>
            <a:r>
              <a:rPr lang="en-US" smtClean="0"/>
              <a:t>Click to edit Master title style</a:t>
            </a:r>
            <a:endParaRPr lang="en-US" dirty="0"/>
          </a:p>
        </p:txBody>
      </p:sp>
      <p:sp>
        <p:nvSpPr>
          <p:cNvPr id="3" name="Text Placeholder 2"/>
          <p:cNvSpPr>
            <a:spLocks noGrp="1"/>
          </p:cNvSpPr>
          <p:nvPr>
            <p:ph type="body" idx="1"/>
          </p:nvPr>
        </p:nvSpPr>
        <p:spPr>
          <a:xfrm>
            <a:off x="822960" y="4453128"/>
            <a:ext cx="7543800" cy="1143000"/>
          </a:xfrm>
        </p:spPr>
        <p:txBody>
          <a:bodyPr lIns="91440" rIns="91440" anchor="t" anchorCtr="0">
            <a:normAutofit/>
          </a:bodyPr>
          <a:lstStyle>
            <a:lvl1pPr marL="0" indent="0">
              <a:buNone/>
              <a:defRPr sz="2400" cap="all" spc="200" baseline="0">
                <a:solidFill>
                  <a:schemeClr val="tx2"/>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41BDF4CF-F1A0-4ACF-AE67-D4A1D30E78DB}" type="datetime1">
              <a:rPr lang="en-US" smtClean="0"/>
              <a:t>4/27/2015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9630B48-F82E-46C5-8C27-94F24891E99D}" type="slidenum">
              <a:rPr lang="en-US" smtClean="0"/>
              <a:t>‹#›</a:t>
            </a:fld>
            <a:endParaRPr lang="en-US"/>
          </a:p>
        </p:txBody>
      </p:sp>
      <p:cxnSp>
        <p:nvCxnSpPr>
          <p:cNvPr id="9" name="Straight Connector 8"/>
          <p:cNvCxnSpPr/>
          <p:nvPr/>
        </p:nvCxnSpPr>
        <p:spPr>
          <a:xfrm>
            <a:off x="905744" y="4343400"/>
            <a:ext cx="740664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5085055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a:xfrm>
            <a:off x="822960" y="286604"/>
            <a:ext cx="7543800" cy="1450757"/>
          </a:xfrm>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822960" y="1845735"/>
            <a:ext cx="3703320" cy="4023359"/>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63440" y="1845735"/>
            <a:ext cx="3703320" cy="402336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B6114564-7058-457D-8983-D4A195B20A01}" type="datetime1">
              <a:rPr lang="en-US" smtClean="0"/>
              <a:t>4/27/2015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9630B48-F82E-46C5-8C27-94F24891E99D}" type="slidenum">
              <a:rPr lang="en-US" smtClean="0"/>
              <a:t>‹#›</a:t>
            </a:fld>
            <a:endParaRPr lang="en-US"/>
          </a:p>
        </p:txBody>
      </p:sp>
    </p:spTree>
    <p:extLst>
      <p:ext uri="{BB962C8B-B14F-4D97-AF65-F5344CB8AC3E}">
        <p14:creationId xmlns:p14="http://schemas.microsoft.com/office/powerpoint/2010/main" val="114226281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a:xfrm>
            <a:off x="822960" y="286604"/>
            <a:ext cx="7543800" cy="1450757"/>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822960" y="1846052"/>
            <a:ext cx="370332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22960" y="2582335"/>
            <a:ext cx="3703320" cy="328676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63440" y="1846052"/>
            <a:ext cx="370332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63440" y="2582334"/>
            <a:ext cx="3703320" cy="328676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D702F470-4215-495E-8F89-979391EDE45D}" type="datetime1">
              <a:rPr lang="en-US" smtClean="0"/>
              <a:t>4/27/2015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39630B48-F82E-46C5-8C27-94F24891E99D}" type="slidenum">
              <a:rPr lang="en-US" smtClean="0"/>
              <a:t>‹#›</a:t>
            </a:fld>
            <a:endParaRPr lang="en-US"/>
          </a:p>
        </p:txBody>
      </p:sp>
    </p:spTree>
    <p:extLst>
      <p:ext uri="{BB962C8B-B14F-4D97-AF65-F5344CB8AC3E}">
        <p14:creationId xmlns:p14="http://schemas.microsoft.com/office/powerpoint/2010/main" val="25111130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F9B00D6F-6E00-4C03-8542-E649AD26CC3D}" type="datetime1">
              <a:rPr lang="en-US" smtClean="0"/>
              <a:t>4/27/2015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39630B48-F82E-46C5-8C27-94F24891E99D}" type="slidenum">
              <a:rPr lang="en-US" smtClean="0"/>
              <a:t>‹#›</a:t>
            </a:fld>
            <a:endParaRPr lang="en-US"/>
          </a:p>
        </p:txBody>
      </p:sp>
    </p:spTree>
    <p:extLst>
      <p:ext uri="{BB962C8B-B14F-4D97-AF65-F5344CB8AC3E}">
        <p14:creationId xmlns:p14="http://schemas.microsoft.com/office/powerpoint/2010/main" val="31356086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5" name="Rectangle 4"/>
          <p:cNvSpPr/>
          <p:nvPr/>
        </p:nvSpPr>
        <p:spPr>
          <a:xfrm>
            <a:off x="2382" y="6400800"/>
            <a:ext cx="9141619"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p:cNvSpPr/>
          <p:nvPr/>
        </p:nvSpPr>
        <p:spPr>
          <a:xfrm>
            <a:off x="12" y="6334316"/>
            <a:ext cx="9141619"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 name="Date Placeholder 6"/>
          <p:cNvSpPr>
            <a:spLocks noGrp="1"/>
          </p:cNvSpPr>
          <p:nvPr>
            <p:ph type="dt" sz="half" idx="10"/>
          </p:nvPr>
        </p:nvSpPr>
        <p:spPr/>
        <p:txBody>
          <a:bodyPr/>
          <a:lstStyle/>
          <a:p>
            <a:fld id="{DC4FE7C7-AC39-41F9-89EC-DF32137105BB}" type="datetime1">
              <a:rPr lang="en-US" smtClean="0"/>
              <a:t>4/27/2015</a:t>
            </a:fld>
            <a:endParaRPr lang="en-US"/>
          </a:p>
        </p:txBody>
      </p:sp>
      <p:sp>
        <p:nvSpPr>
          <p:cNvPr id="8" name="Footer Placeholder 7"/>
          <p:cNvSpPr>
            <a:spLocks noGrp="1"/>
          </p:cNvSpPr>
          <p:nvPr>
            <p:ph type="ftr" sz="quarter" idx="11"/>
          </p:nvPr>
        </p:nvSpPr>
        <p:spPr/>
        <p:txBody>
          <a:bodyPr/>
          <a:lstStyle>
            <a:lvl1pPr>
              <a:defRPr>
                <a:solidFill>
                  <a:srgbClr val="FFFFFF"/>
                </a:solidFill>
              </a:defRPr>
            </a:lvl1pPr>
          </a:lstStyle>
          <a:p>
            <a:endParaRPr lang="en-US"/>
          </a:p>
        </p:txBody>
      </p:sp>
      <p:sp>
        <p:nvSpPr>
          <p:cNvPr id="9" name="Slide Number Placeholder 8"/>
          <p:cNvSpPr>
            <a:spLocks noGrp="1"/>
          </p:cNvSpPr>
          <p:nvPr>
            <p:ph type="sldNum" sz="quarter" idx="12"/>
          </p:nvPr>
        </p:nvSpPr>
        <p:spPr/>
        <p:txBody>
          <a:bodyPr/>
          <a:lstStyle/>
          <a:p>
            <a:fld id="{39630B48-F82E-46C5-8C27-94F24891E99D}" type="slidenum">
              <a:rPr lang="en-US" smtClean="0"/>
              <a:t>‹#›</a:t>
            </a:fld>
            <a:endParaRPr lang="en-US"/>
          </a:p>
        </p:txBody>
      </p:sp>
    </p:spTree>
    <p:extLst>
      <p:ext uri="{BB962C8B-B14F-4D97-AF65-F5344CB8AC3E}">
        <p14:creationId xmlns:p14="http://schemas.microsoft.com/office/powerpoint/2010/main" val="103551527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Rectangle 7"/>
          <p:cNvSpPr/>
          <p:nvPr/>
        </p:nvSpPr>
        <p:spPr>
          <a:xfrm>
            <a:off x="13" y="0"/>
            <a:ext cx="303809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3030053" y="0"/>
            <a:ext cx="48006"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342900" y="594359"/>
            <a:ext cx="2400300" cy="2286000"/>
          </a:xfrm>
        </p:spPr>
        <p:txBody>
          <a:bodyPr anchor="b">
            <a:normAutofit/>
          </a:bodyPr>
          <a:lstStyle>
            <a:lvl1pPr>
              <a:defRPr sz="3600" b="0">
                <a:solidFill>
                  <a:srgbClr val="FFFFFF"/>
                </a:solidFill>
              </a:defRPr>
            </a:lvl1pPr>
          </a:lstStyle>
          <a:p>
            <a:r>
              <a:rPr lang="en-US" smtClean="0"/>
              <a:t>Click to edit Master title style</a:t>
            </a:r>
            <a:endParaRPr lang="en-US" dirty="0"/>
          </a:p>
        </p:txBody>
      </p:sp>
      <p:sp>
        <p:nvSpPr>
          <p:cNvPr id="3" name="Content Placeholder 2"/>
          <p:cNvSpPr>
            <a:spLocks noGrp="1"/>
          </p:cNvSpPr>
          <p:nvPr>
            <p:ph idx="1"/>
          </p:nvPr>
        </p:nvSpPr>
        <p:spPr>
          <a:xfrm>
            <a:off x="3600450" y="731520"/>
            <a:ext cx="4869180" cy="5257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342900" y="2926080"/>
            <a:ext cx="2400300" cy="3379124"/>
          </a:xfrm>
        </p:spPr>
        <p:txBody>
          <a:bodyPr lIns="91440" rIns="91440">
            <a:normAutofit/>
          </a:bodyPr>
          <a:lstStyle>
            <a:lvl1pPr marL="0" indent="0">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a:xfrm>
            <a:off x="349134" y="6459786"/>
            <a:ext cx="1963883" cy="365125"/>
          </a:xfrm>
        </p:spPr>
        <p:txBody>
          <a:bodyPr/>
          <a:lstStyle>
            <a:lvl1pPr algn="l">
              <a:defRPr/>
            </a:lvl1pPr>
          </a:lstStyle>
          <a:p>
            <a:fld id="{C565C252-726A-4BBE-AF2E-C055F87163A4}" type="datetime1">
              <a:rPr lang="en-US" smtClean="0"/>
              <a:t>4/27/2015</a:t>
            </a:fld>
            <a:endParaRPr lang="en-US"/>
          </a:p>
        </p:txBody>
      </p:sp>
      <p:sp>
        <p:nvSpPr>
          <p:cNvPr id="6" name="Footer Placeholder 5"/>
          <p:cNvSpPr>
            <a:spLocks noGrp="1"/>
          </p:cNvSpPr>
          <p:nvPr>
            <p:ph type="ftr" sz="quarter" idx="11"/>
          </p:nvPr>
        </p:nvSpPr>
        <p:spPr>
          <a:xfrm>
            <a:off x="3600450" y="6459786"/>
            <a:ext cx="3486150" cy="365125"/>
          </a:xfrm>
        </p:spPr>
        <p:txBody>
          <a:bodyPr/>
          <a:lstStyle>
            <a:lvl1pPr algn="l">
              <a:defRPr>
                <a:solidFill>
                  <a:schemeClr val="tx2"/>
                </a:solidFill>
              </a:defRPr>
            </a:lvl1pPr>
          </a:lstStyle>
          <a:p>
            <a:endParaRPr lang="en-US"/>
          </a:p>
        </p:txBody>
      </p:sp>
      <p:sp>
        <p:nvSpPr>
          <p:cNvPr id="7" name="Slide Number Placeholder 6"/>
          <p:cNvSpPr>
            <a:spLocks noGrp="1"/>
          </p:cNvSpPr>
          <p:nvPr>
            <p:ph type="sldNum" sz="quarter" idx="12"/>
          </p:nvPr>
        </p:nvSpPr>
        <p:spPr/>
        <p:txBody>
          <a:bodyPr/>
          <a:lstStyle>
            <a:lvl1pPr>
              <a:defRPr>
                <a:solidFill>
                  <a:schemeClr val="tx2"/>
                </a:solidFill>
              </a:defRPr>
            </a:lvl1pPr>
          </a:lstStyle>
          <a:p>
            <a:fld id="{39630B48-F82E-46C5-8C27-94F24891E99D}" type="slidenum">
              <a:rPr lang="en-US" smtClean="0"/>
              <a:t>‹#›</a:t>
            </a:fld>
            <a:endParaRPr lang="en-US"/>
          </a:p>
        </p:txBody>
      </p:sp>
    </p:spTree>
    <p:extLst>
      <p:ext uri="{BB962C8B-B14F-4D97-AF65-F5344CB8AC3E}">
        <p14:creationId xmlns:p14="http://schemas.microsoft.com/office/powerpoint/2010/main" val="326376214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8" name="Rectangle 7"/>
          <p:cNvSpPr/>
          <p:nvPr/>
        </p:nvSpPr>
        <p:spPr>
          <a:xfrm>
            <a:off x="0" y="4953000"/>
            <a:ext cx="9141619" cy="1905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2" y="4915076"/>
            <a:ext cx="9141619"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822960" y="5074920"/>
            <a:ext cx="7589520" cy="822960"/>
          </a:xfrm>
        </p:spPr>
        <p:txBody>
          <a:bodyPr tIns="0" bIns="0" anchor="b">
            <a:noAutofit/>
          </a:bodyPr>
          <a:lstStyle>
            <a:lvl1pPr>
              <a:defRPr sz="3600" b="0">
                <a:solidFill>
                  <a:srgbClr val="FFFFFF"/>
                </a:solidFill>
              </a:defRPr>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12" y="0"/>
            <a:ext cx="9143989" cy="4915076"/>
          </a:xfrm>
          <a:solidFill>
            <a:schemeClr val="bg2">
              <a:lumMod val="90000"/>
            </a:schemeClr>
          </a:solidFill>
        </p:spPr>
        <p:txBody>
          <a:bodyPr lIns="457200" tIns="457200"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822960" y="5907024"/>
            <a:ext cx="7589520" cy="594360"/>
          </a:xfrm>
        </p:spPr>
        <p:txBody>
          <a:bodyPr lIns="91440" tIns="0" rIns="91440" bIns="0">
            <a:normAutofit/>
          </a:bodyPr>
          <a:lstStyle>
            <a:lvl1pPr marL="0" indent="0">
              <a:spcBef>
                <a:spcPts val="0"/>
              </a:spcBef>
              <a:spcAft>
                <a:spcPts val="600"/>
              </a:spcAft>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0104AFD-35D0-4708-8CF3-9241AB26277F}" type="datetime1">
              <a:rPr lang="en-US" smtClean="0"/>
              <a:t>4/27/2015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9630B48-F82E-46C5-8C27-94F24891E99D}" type="slidenum">
              <a:rPr lang="en-US" smtClean="0"/>
              <a:t>‹#›</a:t>
            </a:fld>
            <a:endParaRPr lang="en-US"/>
          </a:p>
        </p:txBody>
      </p:sp>
    </p:spTree>
    <p:extLst>
      <p:ext uri="{BB962C8B-B14F-4D97-AF65-F5344CB8AC3E}">
        <p14:creationId xmlns:p14="http://schemas.microsoft.com/office/powerpoint/2010/main" val="131333215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0" y="6400800"/>
            <a:ext cx="9144001"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0" y="6334316"/>
            <a:ext cx="9144001" cy="6648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822960" y="286604"/>
            <a:ext cx="7543800" cy="1450757"/>
          </a:xfrm>
          <a:prstGeom prst="rect">
            <a:avLst/>
          </a:prstGeom>
        </p:spPr>
        <p:txBody>
          <a:bodyPr vert="horz" lIns="91440" tIns="45720" rIns="91440" bIns="45720" rtlCol="0" anchor="b">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822959" y="1845734"/>
            <a:ext cx="7543801" cy="4023360"/>
          </a:xfrm>
          <a:prstGeom prst="rect">
            <a:avLst/>
          </a:prstGeom>
        </p:spPr>
        <p:txBody>
          <a:bodyPr vert="horz" lIns="0" tIns="45720" rIns="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822961" y="6459786"/>
            <a:ext cx="1854203" cy="365125"/>
          </a:xfrm>
          <a:prstGeom prst="rect">
            <a:avLst/>
          </a:prstGeom>
        </p:spPr>
        <p:txBody>
          <a:bodyPr vert="horz" lIns="91440" tIns="45720" rIns="91440" bIns="45720" rtlCol="0" anchor="ctr"/>
          <a:lstStyle>
            <a:lvl1pPr algn="l">
              <a:defRPr sz="900">
                <a:solidFill>
                  <a:srgbClr val="FFFFFF"/>
                </a:solidFill>
              </a:defRPr>
            </a:lvl1pPr>
          </a:lstStyle>
          <a:p>
            <a:fld id="{D786895B-17C0-475B-940A-C8CF602AA52E}" type="datetime1">
              <a:rPr lang="en-US" smtClean="0"/>
              <a:t>4/27/2015</a:t>
            </a:fld>
            <a:endParaRPr lang="en-US"/>
          </a:p>
        </p:txBody>
      </p:sp>
      <p:sp>
        <p:nvSpPr>
          <p:cNvPr id="5" name="Footer Placeholder 4"/>
          <p:cNvSpPr>
            <a:spLocks noGrp="1"/>
          </p:cNvSpPr>
          <p:nvPr>
            <p:ph type="ftr" sz="quarter" idx="3"/>
          </p:nvPr>
        </p:nvSpPr>
        <p:spPr>
          <a:xfrm>
            <a:off x="2764639" y="6459786"/>
            <a:ext cx="3617103" cy="365125"/>
          </a:xfrm>
          <a:prstGeom prst="rect">
            <a:avLst/>
          </a:prstGeom>
        </p:spPr>
        <p:txBody>
          <a:bodyPr vert="horz" lIns="91440" tIns="45720" rIns="91440" bIns="45720" rtlCol="0" anchor="ctr"/>
          <a:lstStyle>
            <a:lvl1pPr algn="ctr">
              <a:defRPr sz="900" cap="all" baseline="0">
                <a:solidFill>
                  <a:srgbClr val="FFFFFF"/>
                </a:solidFill>
              </a:defRPr>
            </a:lvl1pPr>
          </a:lstStyle>
          <a:p>
            <a:endParaRPr lang="en-US"/>
          </a:p>
        </p:txBody>
      </p:sp>
      <p:sp>
        <p:nvSpPr>
          <p:cNvPr id="6" name="Slide Number Placeholder 5"/>
          <p:cNvSpPr>
            <a:spLocks noGrp="1"/>
          </p:cNvSpPr>
          <p:nvPr>
            <p:ph type="sldNum" sz="quarter" idx="4"/>
          </p:nvPr>
        </p:nvSpPr>
        <p:spPr>
          <a:xfrm>
            <a:off x="7425344" y="6459786"/>
            <a:ext cx="984019" cy="365125"/>
          </a:xfrm>
          <a:prstGeom prst="rect">
            <a:avLst/>
          </a:prstGeom>
        </p:spPr>
        <p:txBody>
          <a:bodyPr vert="horz" lIns="91440" tIns="45720" rIns="91440" bIns="45720" rtlCol="0" anchor="ctr"/>
          <a:lstStyle>
            <a:lvl1pPr algn="r">
              <a:defRPr sz="1050">
                <a:solidFill>
                  <a:srgbClr val="FFFFFF"/>
                </a:solidFill>
              </a:defRPr>
            </a:lvl1pPr>
          </a:lstStyle>
          <a:p>
            <a:fld id="{39630B48-F82E-46C5-8C27-94F24891E99D}" type="slidenum">
              <a:rPr lang="en-US" smtClean="0"/>
              <a:t>‹#›</a:t>
            </a:fld>
            <a:endParaRPr lang="en-US"/>
          </a:p>
        </p:txBody>
      </p:sp>
      <p:cxnSp>
        <p:nvCxnSpPr>
          <p:cNvPr id="10" name="Straight Connector 9"/>
          <p:cNvCxnSpPr/>
          <p:nvPr/>
        </p:nvCxnSpPr>
        <p:spPr>
          <a:xfrm>
            <a:off x="895149" y="1737845"/>
            <a:ext cx="74752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60621909"/>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hdr="0" ftr="0" dt="0"/>
  <p:txStyles>
    <p:title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p:titleStyle>
    <p:body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lang="en-US" sz="4800" dirty="0" smtClean="0"/>
              <a:t>Request </a:t>
            </a:r>
            <a:r>
              <a:rPr lang="en-US" sz="4800" dirty="0"/>
              <a:t>Approval to Proceed to Public </a:t>
            </a:r>
            <a:r>
              <a:rPr lang="en-US" sz="4800" dirty="0" smtClean="0"/>
              <a:t>Notice </a:t>
            </a:r>
            <a:r>
              <a:rPr lang="en-US" sz="4800" dirty="0"/>
              <a:t>on Proposed Amendments to 15A NCAC 2L .0106</a:t>
            </a:r>
          </a:p>
        </p:txBody>
      </p:sp>
      <p:sp>
        <p:nvSpPr>
          <p:cNvPr id="3" name="Subtitle 2"/>
          <p:cNvSpPr>
            <a:spLocks noGrp="1"/>
          </p:cNvSpPr>
          <p:nvPr>
            <p:ph type="subTitle" idx="1"/>
          </p:nvPr>
        </p:nvSpPr>
        <p:spPr/>
        <p:txBody>
          <a:bodyPr>
            <a:normAutofit fontScale="70000" lnSpcReduction="20000"/>
          </a:bodyPr>
          <a:lstStyle/>
          <a:p>
            <a:r>
              <a:rPr lang="en-US" dirty="0" smtClean="0"/>
              <a:t>Evan Kane</a:t>
            </a:r>
          </a:p>
          <a:p>
            <a:r>
              <a:rPr lang="en-US" dirty="0" smtClean="0"/>
              <a:t>Division of Water Resources </a:t>
            </a:r>
          </a:p>
          <a:p>
            <a:r>
              <a:rPr lang="en-US" dirty="0" smtClean="0"/>
              <a:t>Groundwater Planning &amp; Environmental Review Branch</a:t>
            </a:r>
            <a:endParaRPr lang="en-US" dirty="0"/>
          </a:p>
        </p:txBody>
      </p:sp>
      <p:sp>
        <p:nvSpPr>
          <p:cNvPr id="4" name="Slide Number Placeholder 3"/>
          <p:cNvSpPr>
            <a:spLocks noGrp="1"/>
          </p:cNvSpPr>
          <p:nvPr>
            <p:ph type="sldNum" sz="quarter" idx="12"/>
          </p:nvPr>
        </p:nvSpPr>
        <p:spPr/>
        <p:txBody>
          <a:bodyPr/>
          <a:lstStyle/>
          <a:p>
            <a:fld id="{39630B48-F82E-46C5-8C27-94F24891E99D}" type="slidenum">
              <a:rPr lang="en-US" smtClean="0"/>
              <a:t>1</a:t>
            </a:fld>
            <a:endParaRPr lang="en-US" dirty="0"/>
          </a:p>
        </p:txBody>
      </p:sp>
    </p:spTree>
    <p:extLst>
      <p:ext uri="{BB962C8B-B14F-4D97-AF65-F5344CB8AC3E}">
        <p14:creationId xmlns:p14="http://schemas.microsoft.com/office/powerpoint/2010/main" val="389285362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Corrective Action Rule:</a:t>
            </a:r>
            <a:br>
              <a:rPr lang="en-US" dirty="0" smtClean="0"/>
            </a:br>
            <a:r>
              <a:rPr lang="en-US" dirty="0" smtClean="0"/>
              <a:t>15A NCAC 2L .0106</a:t>
            </a:r>
            <a:endParaRPr lang="en-US" dirty="0"/>
          </a:p>
        </p:txBody>
      </p:sp>
      <p:sp>
        <p:nvSpPr>
          <p:cNvPr id="5" name="Content Placeholder 4"/>
          <p:cNvSpPr>
            <a:spLocks noGrp="1"/>
          </p:cNvSpPr>
          <p:nvPr>
            <p:ph idx="1"/>
          </p:nvPr>
        </p:nvSpPr>
        <p:spPr/>
        <p:txBody>
          <a:bodyPr>
            <a:normAutofit/>
          </a:bodyPr>
          <a:lstStyle/>
          <a:p>
            <a:r>
              <a:rPr lang="en-US" sz="2400" dirty="0" smtClean="0"/>
              <a:t>Establishes default cleanup requirements for groundwater contamination</a:t>
            </a:r>
          </a:p>
          <a:p>
            <a:pPr lvl="1"/>
            <a:r>
              <a:rPr lang="en-US" sz="2000" dirty="0" smtClean="0"/>
              <a:t>Immediate abatement</a:t>
            </a:r>
          </a:p>
          <a:p>
            <a:pPr lvl="1"/>
            <a:r>
              <a:rPr lang="en-US" sz="2000" dirty="0" smtClean="0"/>
              <a:t>Assessment</a:t>
            </a:r>
          </a:p>
          <a:p>
            <a:pPr lvl="1"/>
            <a:r>
              <a:rPr lang="en-US" sz="2000" dirty="0" smtClean="0"/>
              <a:t>Remediation</a:t>
            </a:r>
          </a:p>
          <a:p>
            <a:r>
              <a:rPr lang="en-US" sz="2400" dirty="0" smtClean="0"/>
              <a:t>Provides options for</a:t>
            </a:r>
          </a:p>
          <a:p>
            <a:pPr lvl="1"/>
            <a:r>
              <a:rPr lang="en-US" sz="2000" dirty="0" smtClean="0"/>
              <a:t>Active remediation</a:t>
            </a:r>
          </a:p>
          <a:p>
            <a:pPr lvl="1"/>
            <a:r>
              <a:rPr lang="en-US" sz="2000" dirty="0" smtClean="0"/>
              <a:t>Natural attenuation</a:t>
            </a:r>
          </a:p>
          <a:p>
            <a:pPr lvl="1"/>
            <a:r>
              <a:rPr lang="en-US" sz="2000" dirty="0" smtClean="0"/>
              <a:t>Remediation not to alternative standards</a:t>
            </a:r>
            <a:endParaRPr lang="en-US" sz="2000" dirty="0"/>
          </a:p>
        </p:txBody>
      </p:sp>
      <p:sp>
        <p:nvSpPr>
          <p:cNvPr id="3" name="Slide Number Placeholder 2"/>
          <p:cNvSpPr>
            <a:spLocks noGrp="1"/>
          </p:cNvSpPr>
          <p:nvPr>
            <p:ph type="sldNum" sz="quarter" idx="12"/>
          </p:nvPr>
        </p:nvSpPr>
        <p:spPr/>
        <p:txBody>
          <a:bodyPr/>
          <a:lstStyle/>
          <a:p>
            <a:fld id="{39630B48-F82E-46C5-8C27-94F24891E99D}" type="slidenum">
              <a:rPr lang="en-US" smtClean="0"/>
              <a:t>2</a:t>
            </a:fld>
            <a:endParaRPr lang="en-US"/>
          </a:p>
        </p:txBody>
      </p:sp>
    </p:spTree>
    <p:extLst>
      <p:ext uri="{BB962C8B-B14F-4D97-AF65-F5344CB8AC3E}">
        <p14:creationId xmlns:p14="http://schemas.microsoft.com/office/powerpoint/2010/main" val="371838537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EMC Review of CA &amp; CB Rules</a:t>
            </a:r>
            <a:endParaRPr lang="en-US" dirty="0"/>
          </a:p>
        </p:txBody>
      </p:sp>
      <p:sp>
        <p:nvSpPr>
          <p:cNvPr id="3" name="Content Placeholder 2"/>
          <p:cNvSpPr>
            <a:spLocks noGrp="1"/>
          </p:cNvSpPr>
          <p:nvPr>
            <p:ph idx="1"/>
          </p:nvPr>
        </p:nvSpPr>
        <p:spPr/>
        <p:txBody>
          <a:bodyPr/>
          <a:lstStyle/>
          <a:p>
            <a:r>
              <a:rPr lang="en-US" dirty="0" smtClean="0"/>
              <a:t>EMC review directed by Coal Ash Management Act (SL 2014-122):</a:t>
            </a:r>
          </a:p>
          <a:p>
            <a:pPr lvl="1"/>
            <a:r>
              <a:rPr lang="en-US" dirty="0" smtClean="0"/>
              <a:t>Review </a:t>
            </a:r>
            <a:r>
              <a:rPr lang="en-US" dirty="0"/>
              <a:t>the compliance boundary and corrective action provisions of 15A NCAC 2L for clarity and internal consistency </a:t>
            </a:r>
          </a:p>
          <a:p>
            <a:pPr lvl="1"/>
            <a:r>
              <a:rPr lang="en-US" dirty="0"/>
              <a:t>Report the results to the Environmental Review Commission by December 1, 2014</a:t>
            </a:r>
          </a:p>
          <a:p>
            <a:r>
              <a:rPr lang="en-US" i="1" dirty="0" smtClean="0"/>
              <a:t>Ad hoc </a:t>
            </a:r>
            <a:r>
              <a:rPr lang="en-US" dirty="0" smtClean="0"/>
              <a:t>committee formed to review rules</a:t>
            </a:r>
          </a:p>
          <a:p>
            <a:endParaRPr lang="en-US" dirty="0"/>
          </a:p>
        </p:txBody>
      </p:sp>
      <p:sp>
        <p:nvSpPr>
          <p:cNvPr id="4" name="Slide Number Placeholder 3"/>
          <p:cNvSpPr>
            <a:spLocks noGrp="1"/>
          </p:cNvSpPr>
          <p:nvPr>
            <p:ph type="sldNum" sz="quarter" idx="12"/>
          </p:nvPr>
        </p:nvSpPr>
        <p:spPr/>
        <p:txBody>
          <a:bodyPr/>
          <a:lstStyle/>
          <a:p>
            <a:fld id="{39630B48-F82E-46C5-8C27-94F24891E99D}" type="slidenum">
              <a:rPr lang="en-US" smtClean="0"/>
              <a:t>3</a:t>
            </a:fld>
            <a:endParaRPr lang="en-US"/>
          </a:p>
        </p:txBody>
      </p:sp>
    </p:spTree>
    <p:extLst>
      <p:ext uri="{BB962C8B-B14F-4D97-AF65-F5344CB8AC3E}">
        <p14:creationId xmlns:p14="http://schemas.microsoft.com/office/powerpoint/2010/main" val="278171860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EMC Report on Review of </a:t>
            </a:r>
            <a:br>
              <a:rPr lang="en-US" dirty="0" smtClean="0"/>
            </a:br>
            <a:r>
              <a:rPr lang="en-US" dirty="0" smtClean="0"/>
              <a:t>2L .0106 &amp; 2L .0107</a:t>
            </a:r>
            <a:endParaRPr lang="en-US" dirty="0"/>
          </a:p>
        </p:txBody>
      </p:sp>
      <p:sp>
        <p:nvSpPr>
          <p:cNvPr id="3" name="Content Placeholder 2"/>
          <p:cNvSpPr>
            <a:spLocks noGrp="1"/>
          </p:cNvSpPr>
          <p:nvPr>
            <p:ph idx="1"/>
          </p:nvPr>
        </p:nvSpPr>
        <p:spPr/>
        <p:txBody>
          <a:bodyPr>
            <a:normAutofit/>
          </a:bodyPr>
          <a:lstStyle/>
          <a:p>
            <a:pPr lvl="0"/>
            <a:r>
              <a:rPr lang="en-US" dirty="0" smtClean="0"/>
              <a:t>Clarity/consistency issues identified:</a:t>
            </a:r>
          </a:p>
          <a:p>
            <a:pPr lvl="1"/>
            <a:r>
              <a:rPr lang="en-US" dirty="0" smtClean="0"/>
              <a:t>Use </a:t>
            </a:r>
            <a:r>
              <a:rPr lang="en-US" dirty="0"/>
              <a:t>of the terminology “non-permitted” </a:t>
            </a:r>
            <a:r>
              <a:rPr lang="en-US" dirty="0" smtClean="0"/>
              <a:t>for </a:t>
            </a:r>
            <a:r>
              <a:rPr lang="en-US" dirty="0"/>
              <a:t>activities that </a:t>
            </a:r>
            <a:r>
              <a:rPr lang="en-US" dirty="0" smtClean="0"/>
              <a:t>have </a:t>
            </a:r>
            <a:r>
              <a:rPr lang="en-US" dirty="0"/>
              <a:t>permits; </a:t>
            </a:r>
          </a:p>
          <a:p>
            <a:pPr lvl="1"/>
            <a:r>
              <a:rPr lang="en-US" dirty="0" smtClean="0"/>
              <a:t>Interpretation </a:t>
            </a:r>
            <a:r>
              <a:rPr lang="en-US" dirty="0"/>
              <a:t>of “immediate action to eliminate the source </a:t>
            </a:r>
            <a:r>
              <a:rPr lang="en-US" dirty="0" smtClean="0"/>
              <a:t>of contamination”</a:t>
            </a:r>
            <a:endParaRPr lang="en-US" dirty="0"/>
          </a:p>
          <a:p>
            <a:pPr lvl="1"/>
            <a:r>
              <a:rPr lang="en-US" dirty="0" smtClean="0"/>
              <a:t>Applicability of </a:t>
            </a:r>
            <a:r>
              <a:rPr lang="en-US" dirty="0"/>
              <a:t>a compliance boundary </a:t>
            </a:r>
            <a:r>
              <a:rPr lang="en-US" dirty="0" smtClean="0"/>
              <a:t>to “</a:t>
            </a:r>
            <a:r>
              <a:rPr lang="en-US" dirty="0"/>
              <a:t>non-permitted” </a:t>
            </a:r>
            <a:r>
              <a:rPr lang="en-US" dirty="0" smtClean="0"/>
              <a:t>activities</a:t>
            </a:r>
            <a:endParaRPr lang="en-US" dirty="0"/>
          </a:p>
          <a:p>
            <a:pPr lvl="1"/>
            <a:r>
              <a:rPr lang="en-US" dirty="0" smtClean="0"/>
              <a:t>Omission </a:t>
            </a:r>
            <a:r>
              <a:rPr lang="en-US" dirty="0"/>
              <a:t>of </a:t>
            </a:r>
            <a:r>
              <a:rPr lang="en-US" dirty="0" smtClean="0"/>
              <a:t>certain permit types </a:t>
            </a:r>
            <a:r>
              <a:rPr lang="en-US" dirty="0"/>
              <a:t>from the definition of “permitted” activities under the corrective action </a:t>
            </a:r>
            <a:r>
              <a:rPr lang="en-US" dirty="0" smtClean="0"/>
              <a:t>rule</a:t>
            </a:r>
            <a:endParaRPr lang="en-US" dirty="0"/>
          </a:p>
          <a:p>
            <a:pPr lvl="1"/>
            <a:r>
              <a:rPr lang="en-US" dirty="0" smtClean="0"/>
              <a:t>Technical </a:t>
            </a:r>
            <a:r>
              <a:rPr lang="en-US" dirty="0"/>
              <a:t>corrections and updates to reflect the current organizational structure of DENR.</a:t>
            </a:r>
          </a:p>
          <a:p>
            <a:r>
              <a:rPr lang="en-US" dirty="0" smtClean="0"/>
              <a:t>Permanent rulemaking recommended</a:t>
            </a:r>
          </a:p>
          <a:p>
            <a:r>
              <a:rPr lang="en-US" dirty="0" smtClean="0"/>
              <a:t>Draft rule text suggested</a:t>
            </a:r>
            <a:endParaRPr lang="en-US" dirty="0"/>
          </a:p>
        </p:txBody>
      </p:sp>
      <p:sp>
        <p:nvSpPr>
          <p:cNvPr id="4" name="Slide Number Placeholder 3"/>
          <p:cNvSpPr>
            <a:spLocks noGrp="1"/>
          </p:cNvSpPr>
          <p:nvPr>
            <p:ph type="sldNum" sz="quarter" idx="12"/>
          </p:nvPr>
        </p:nvSpPr>
        <p:spPr/>
        <p:txBody>
          <a:bodyPr/>
          <a:lstStyle/>
          <a:p>
            <a:fld id="{39630B48-F82E-46C5-8C27-94F24891E99D}" type="slidenum">
              <a:rPr lang="en-US" smtClean="0"/>
              <a:t>4</a:t>
            </a:fld>
            <a:endParaRPr lang="en-US"/>
          </a:p>
        </p:txBody>
      </p:sp>
    </p:spTree>
    <p:extLst>
      <p:ext uri="{BB962C8B-B14F-4D97-AF65-F5344CB8AC3E}">
        <p14:creationId xmlns:p14="http://schemas.microsoft.com/office/powerpoint/2010/main" val="5903338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Proposed Rule Revision</a:t>
            </a:r>
            <a:endParaRPr lang="en-US" dirty="0"/>
          </a:p>
        </p:txBody>
      </p:sp>
      <p:sp>
        <p:nvSpPr>
          <p:cNvPr id="3" name="Content Placeholder 2"/>
          <p:cNvSpPr>
            <a:spLocks noGrp="1"/>
          </p:cNvSpPr>
          <p:nvPr>
            <p:ph idx="1"/>
          </p:nvPr>
        </p:nvSpPr>
        <p:spPr/>
        <p:txBody>
          <a:bodyPr>
            <a:normAutofit/>
          </a:bodyPr>
          <a:lstStyle/>
          <a:p>
            <a:r>
              <a:rPr lang="en-US" dirty="0" smtClean="0"/>
              <a:t>Establishes three categories of corrective action:</a:t>
            </a:r>
          </a:p>
          <a:p>
            <a:pPr lvl="1"/>
            <a:r>
              <a:rPr lang="en-US" dirty="0" smtClean="0"/>
              <a:t>Non-permitted </a:t>
            </a:r>
          </a:p>
          <a:p>
            <a:pPr lvl="1"/>
            <a:r>
              <a:rPr lang="en-US" dirty="0" smtClean="0"/>
              <a:t>Permitted 12/30/83 or later</a:t>
            </a:r>
          </a:p>
          <a:p>
            <a:pPr lvl="1"/>
            <a:r>
              <a:rPr lang="en-US" dirty="0" smtClean="0"/>
              <a:t>Permitted prior to 12/30/83</a:t>
            </a:r>
          </a:p>
          <a:p>
            <a:r>
              <a:rPr lang="en-US" dirty="0" smtClean="0"/>
              <a:t>Clarifies “immediate” notification (24 hours)</a:t>
            </a:r>
          </a:p>
          <a:p>
            <a:r>
              <a:rPr lang="en-US" dirty="0" smtClean="0"/>
              <a:t>Relies on 2L .0106(f) instead of “immediate action to eliminate source”</a:t>
            </a:r>
          </a:p>
          <a:p>
            <a:r>
              <a:rPr lang="en-US" dirty="0" smtClean="0"/>
              <a:t>Clarifies that permitted activities must restore groundwater quality at or beyond the compliance boundary</a:t>
            </a:r>
          </a:p>
          <a:p>
            <a:r>
              <a:rPr lang="en-US" dirty="0" smtClean="0"/>
              <a:t>Other minor technical changes </a:t>
            </a:r>
            <a:endParaRPr lang="en-US" dirty="0"/>
          </a:p>
        </p:txBody>
      </p:sp>
      <p:sp>
        <p:nvSpPr>
          <p:cNvPr id="4" name="Slide Number Placeholder 3"/>
          <p:cNvSpPr>
            <a:spLocks noGrp="1"/>
          </p:cNvSpPr>
          <p:nvPr>
            <p:ph type="sldNum" sz="quarter" idx="12"/>
          </p:nvPr>
        </p:nvSpPr>
        <p:spPr/>
        <p:txBody>
          <a:bodyPr/>
          <a:lstStyle/>
          <a:p>
            <a:fld id="{39630B48-F82E-46C5-8C27-94F24891E99D}" type="slidenum">
              <a:rPr lang="en-US" smtClean="0"/>
              <a:t>5</a:t>
            </a:fld>
            <a:endParaRPr lang="en-US"/>
          </a:p>
        </p:txBody>
      </p:sp>
    </p:spTree>
    <p:extLst>
      <p:ext uri="{BB962C8B-B14F-4D97-AF65-F5344CB8AC3E}">
        <p14:creationId xmlns:p14="http://schemas.microsoft.com/office/powerpoint/2010/main" val="152769020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Fiscal Analysis</a:t>
            </a:r>
            <a:endParaRPr lang="en-US" dirty="0"/>
          </a:p>
        </p:txBody>
      </p:sp>
      <p:sp>
        <p:nvSpPr>
          <p:cNvPr id="3" name="Content Placeholder 2"/>
          <p:cNvSpPr>
            <a:spLocks noGrp="1"/>
          </p:cNvSpPr>
          <p:nvPr>
            <p:ph idx="1"/>
          </p:nvPr>
        </p:nvSpPr>
        <p:spPr/>
        <p:txBody>
          <a:bodyPr/>
          <a:lstStyle/>
          <a:p>
            <a:r>
              <a:rPr lang="en-US" dirty="0" smtClean="0"/>
              <a:t>Clarification of rule - no economic impact</a:t>
            </a:r>
          </a:p>
          <a:p>
            <a:r>
              <a:rPr lang="en-US" dirty="0" smtClean="0"/>
              <a:t>No fiscal </a:t>
            </a:r>
            <a:r>
              <a:rPr lang="en-US" u="sng" dirty="0" smtClean="0"/>
              <a:t>note</a:t>
            </a:r>
            <a:r>
              <a:rPr lang="en-US" dirty="0" smtClean="0"/>
              <a:t> </a:t>
            </a:r>
            <a:r>
              <a:rPr lang="en-US" smtClean="0"/>
              <a:t>required nor certification from OSBM</a:t>
            </a:r>
            <a:endParaRPr lang="en-US" dirty="0" smtClean="0"/>
          </a:p>
          <a:p>
            <a:r>
              <a:rPr lang="en-US" dirty="0" smtClean="0"/>
              <a:t>Fiscal analysis to be published with rule text on DENR website per Executive Order 70</a:t>
            </a:r>
            <a:endParaRPr lang="en-US" dirty="0"/>
          </a:p>
        </p:txBody>
      </p:sp>
      <p:sp>
        <p:nvSpPr>
          <p:cNvPr id="4" name="Slide Number Placeholder 3"/>
          <p:cNvSpPr>
            <a:spLocks noGrp="1"/>
          </p:cNvSpPr>
          <p:nvPr>
            <p:ph type="sldNum" sz="quarter" idx="12"/>
          </p:nvPr>
        </p:nvSpPr>
        <p:spPr/>
        <p:txBody>
          <a:bodyPr/>
          <a:lstStyle/>
          <a:p>
            <a:fld id="{39630B48-F82E-46C5-8C27-94F24891E99D}" type="slidenum">
              <a:rPr lang="en-US" smtClean="0"/>
              <a:t>6</a:t>
            </a:fld>
            <a:endParaRPr lang="en-US"/>
          </a:p>
        </p:txBody>
      </p:sp>
    </p:spTree>
    <p:extLst>
      <p:ext uri="{BB962C8B-B14F-4D97-AF65-F5344CB8AC3E}">
        <p14:creationId xmlns:p14="http://schemas.microsoft.com/office/powerpoint/2010/main" val="607932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Draft Rulemaking Schedule</a:t>
            </a:r>
            <a:endParaRPr lang="en-US"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743966908"/>
              </p:ext>
            </p:extLst>
          </p:nvPr>
        </p:nvGraphicFramePr>
        <p:xfrm>
          <a:off x="838200" y="1828804"/>
          <a:ext cx="7543800" cy="4343391"/>
        </p:xfrm>
        <a:graphic>
          <a:graphicData uri="http://schemas.openxmlformats.org/drawingml/2006/table">
            <a:tbl>
              <a:tblPr firstRow="1" bandRow="1">
                <a:tableStyleId>{5C22544A-7EE6-4342-B048-85BDC9FD1C3A}</a:tableStyleId>
              </a:tblPr>
              <a:tblGrid>
                <a:gridCol w="5657850"/>
                <a:gridCol w="1885950"/>
              </a:tblGrid>
              <a:tr h="334107">
                <a:tc>
                  <a:txBody>
                    <a:bodyPr/>
                    <a:lstStyle/>
                    <a:p>
                      <a:pPr marL="0" marR="0">
                        <a:lnSpc>
                          <a:spcPct val="115000"/>
                        </a:lnSpc>
                        <a:spcBef>
                          <a:spcPts val="0"/>
                        </a:spcBef>
                        <a:spcAft>
                          <a:spcPts val="1000"/>
                        </a:spcAft>
                      </a:pPr>
                      <a:r>
                        <a:rPr lang="en-US" sz="1600" dirty="0">
                          <a:effectLst/>
                        </a:rPr>
                        <a:t>Task</a:t>
                      </a:r>
                      <a:endParaRPr lang="en-US" sz="1600" dirty="0">
                        <a:effectLst/>
                        <a:latin typeface="Calibri"/>
                        <a:ea typeface="Times New Roman"/>
                        <a:cs typeface="Times New Roman"/>
                      </a:endParaRPr>
                    </a:p>
                  </a:txBody>
                  <a:tcPr marL="68580" marR="68580" marT="0" marB="0"/>
                </a:tc>
                <a:tc>
                  <a:txBody>
                    <a:bodyPr/>
                    <a:lstStyle/>
                    <a:p>
                      <a:pPr marL="0" marR="0">
                        <a:lnSpc>
                          <a:spcPct val="115000"/>
                        </a:lnSpc>
                        <a:spcBef>
                          <a:spcPts val="0"/>
                        </a:spcBef>
                        <a:spcAft>
                          <a:spcPts val="1000"/>
                        </a:spcAft>
                      </a:pPr>
                      <a:r>
                        <a:rPr lang="en-US" sz="1600" dirty="0">
                          <a:effectLst/>
                        </a:rPr>
                        <a:t>Target Date</a:t>
                      </a:r>
                      <a:endParaRPr lang="en-US" sz="1600" dirty="0">
                        <a:effectLst/>
                        <a:latin typeface="Calibri"/>
                        <a:ea typeface="Times New Roman"/>
                        <a:cs typeface="Times New Roman"/>
                      </a:endParaRPr>
                    </a:p>
                  </a:txBody>
                  <a:tcPr marL="68580" marR="68580" marT="0" marB="0"/>
                </a:tc>
              </a:tr>
              <a:tr h="334107">
                <a:tc>
                  <a:txBody>
                    <a:bodyPr/>
                    <a:lstStyle/>
                    <a:p>
                      <a:pPr marL="0" marR="0">
                        <a:lnSpc>
                          <a:spcPct val="115000"/>
                        </a:lnSpc>
                        <a:spcBef>
                          <a:spcPts val="0"/>
                        </a:spcBef>
                        <a:spcAft>
                          <a:spcPts val="1000"/>
                        </a:spcAft>
                      </a:pPr>
                      <a:r>
                        <a:rPr lang="en-US" sz="1600" dirty="0" smtClean="0">
                          <a:effectLst/>
                          <a:latin typeface="Calibri"/>
                          <a:ea typeface="Times New Roman"/>
                          <a:cs typeface="Times New Roman"/>
                        </a:rPr>
                        <a:t>Groundwater &amp; Waste Management Committee Approval</a:t>
                      </a:r>
                      <a:endParaRPr lang="en-US" sz="1600" dirty="0">
                        <a:effectLst/>
                        <a:latin typeface="Calibri"/>
                        <a:ea typeface="Times New Roman"/>
                        <a:cs typeface="Times New Roman"/>
                      </a:endParaRPr>
                    </a:p>
                  </a:txBody>
                  <a:tcPr marL="68580" marR="68580" marT="0" marB="0"/>
                </a:tc>
                <a:tc>
                  <a:txBody>
                    <a:bodyPr/>
                    <a:lstStyle/>
                    <a:p>
                      <a:pPr marL="0" marR="0">
                        <a:lnSpc>
                          <a:spcPct val="115000"/>
                        </a:lnSpc>
                        <a:spcBef>
                          <a:spcPts val="0"/>
                        </a:spcBef>
                        <a:spcAft>
                          <a:spcPts val="1000"/>
                        </a:spcAft>
                      </a:pPr>
                      <a:r>
                        <a:rPr lang="en-US" sz="1600" dirty="0" smtClean="0">
                          <a:effectLst/>
                          <a:latin typeface="Calibri"/>
                          <a:ea typeface="Times New Roman"/>
                          <a:cs typeface="Times New Roman"/>
                        </a:rPr>
                        <a:t>January 7, 2015</a:t>
                      </a:r>
                      <a:endParaRPr lang="en-US" sz="1600" dirty="0">
                        <a:effectLst/>
                        <a:latin typeface="Calibri"/>
                        <a:ea typeface="Times New Roman"/>
                        <a:cs typeface="Times New Roman"/>
                      </a:endParaRPr>
                    </a:p>
                  </a:txBody>
                  <a:tcPr marL="68580" marR="68580" marT="0" marB="0"/>
                </a:tc>
              </a:tr>
              <a:tr h="334107">
                <a:tc>
                  <a:txBody>
                    <a:bodyPr/>
                    <a:lstStyle/>
                    <a:p>
                      <a:pPr marL="0" marR="0">
                        <a:lnSpc>
                          <a:spcPct val="115000"/>
                        </a:lnSpc>
                        <a:spcBef>
                          <a:spcPts val="0"/>
                        </a:spcBef>
                        <a:spcAft>
                          <a:spcPts val="1000"/>
                        </a:spcAft>
                      </a:pPr>
                      <a:r>
                        <a:rPr lang="en-US" sz="1600" dirty="0">
                          <a:effectLst/>
                        </a:rPr>
                        <a:t>Fiscal </a:t>
                      </a:r>
                      <a:r>
                        <a:rPr lang="en-US" sz="1600" dirty="0" smtClean="0">
                          <a:effectLst/>
                        </a:rPr>
                        <a:t>Analysis sent to OSBM</a:t>
                      </a:r>
                      <a:endParaRPr lang="en-US" sz="1600" dirty="0">
                        <a:effectLst/>
                        <a:latin typeface="Calibri"/>
                        <a:ea typeface="Times New Roman"/>
                        <a:cs typeface="Times New Roman"/>
                      </a:endParaRPr>
                    </a:p>
                  </a:txBody>
                  <a:tcPr marL="68580" marR="68580" marT="0" marB="0"/>
                </a:tc>
                <a:tc>
                  <a:txBody>
                    <a:bodyPr/>
                    <a:lstStyle/>
                    <a:p>
                      <a:pPr marL="0" marR="0">
                        <a:lnSpc>
                          <a:spcPct val="115000"/>
                        </a:lnSpc>
                        <a:spcBef>
                          <a:spcPts val="0"/>
                        </a:spcBef>
                        <a:spcAft>
                          <a:spcPts val="1000"/>
                        </a:spcAft>
                      </a:pPr>
                      <a:r>
                        <a:rPr lang="en-US" sz="1600" dirty="0" smtClean="0">
                          <a:effectLst/>
                        </a:rPr>
                        <a:t>April 9, 2015</a:t>
                      </a:r>
                      <a:endParaRPr lang="en-US" sz="1600" dirty="0">
                        <a:effectLst/>
                        <a:latin typeface="Calibri"/>
                        <a:ea typeface="Times New Roman"/>
                        <a:cs typeface="Times New Roman"/>
                      </a:endParaRPr>
                    </a:p>
                  </a:txBody>
                  <a:tcPr marL="68580" marR="68580" marT="0" marB="0"/>
                </a:tc>
              </a:tr>
              <a:tr h="334107">
                <a:tc>
                  <a:txBody>
                    <a:bodyPr/>
                    <a:lstStyle/>
                    <a:p>
                      <a:pPr marL="0" marR="0">
                        <a:lnSpc>
                          <a:spcPct val="115000"/>
                        </a:lnSpc>
                        <a:spcBef>
                          <a:spcPts val="0"/>
                        </a:spcBef>
                        <a:spcAft>
                          <a:spcPts val="1000"/>
                        </a:spcAft>
                      </a:pPr>
                      <a:r>
                        <a:rPr lang="en-US" sz="1600" dirty="0">
                          <a:effectLst/>
                        </a:rPr>
                        <a:t>EMC Action item - send proposed rule to public comment</a:t>
                      </a:r>
                      <a:endParaRPr lang="en-US" sz="1600" dirty="0">
                        <a:effectLst/>
                        <a:latin typeface="Calibri"/>
                        <a:ea typeface="Times New Roman"/>
                        <a:cs typeface="Times New Roman"/>
                      </a:endParaRPr>
                    </a:p>
                  </a:txBody>
                  <a:tcPr marL="68580" marR="68580" marT="0" marB="0"/>
                </a:tc>
                <a:tc>
                  <a:txBody>
                    <a:bodyPr/>
                    <a:lstStyle/>
                    <a:p>
                      <a:pPr marL="0" marR="0">
                        <a:lnSpc>
                          <a:spcPct val="115000"/>
                        </a:lnSpc>
                        <a:spcBef>
                          <a:spcPts val="0"/>
                        </a:spcBef>
                        <a:spcAft>
                          <a:spcPts val="1000"/>
                        </a:spcAft>
                      </a:pPr>
                      <a:r>
                        <a:rPr lang="en-US" sz="1600">
                          <a:effectLst/>
                        </a:rPr>
                        <a:t>May 14, 2015</a:t>
                      </a:r>
                      <a:endParaRPr lang="en-US" sz="1600">
                        <a:effectLst/>
                        <a:latin typeface="Calibri"/>
                        <a:ea typeface="Times New Roman"/>
                        <a:cs typeface="Times New Roman"/>
                      </a:endParaRPr>
                    </a:p>
                  </a:txBody>
                  <a:tcPr marL="68580" marR="68580" marT="0" marB="0"/>
                </a:tc>
              </a:tr>
              <a:tr h="334107">
                <a:tc>
                  <a:txBody>
                    <a:bodyPr/>
                    <a:lstStyle/>
                    <a:p>
                      <a:pPr marL="0" marR="0">
                        <a:lnSpc>
                          <a:spcPct val="115000"/>
                        </a:lnSpc>
                        <a:spcBef>
                          <a:spcPts val="0"/>
                        </a:spcBef>
                        <a:spcAft>
                          <a:spcPts val="1000"/>
                        </a:spcAft>
                      </a:pPr>
                      <a:r>
                        <a:rPr lang="en-US" sz="1600" dirty="0">
                          <a:effectLst/>
                        </a:rPr>
                        <a:t>Next NC Register Filing deadline</a:t>
                      </a:r>
                      <a:endParaRPr lang="en-US" sz="1600" dirty="0">
                        <a:effectLst/>
                        <a:latin typeface="Calibri"/>
                        <a:ea typeface="Times New Roman"/>
                        <a:cs typeface="Times New Roman"/>
                      </a:endParaRPr>
                    </a:p>
                  </a:txBody>
                  <a:tcPr marL="68580" marR="68580" marT="0" marB="0"/>
                </a:tc>
                <a:tc>
                  <a:txBody>
                    <a:bodyPr/>
                    <a:lstStyle/>
                    <a:p>
                      <a:pPr marL="0" marR="0">
                        <a:lnSpc>
                          <a:spcPct val="115000"/>
                        </a:lnSpc>
                        <a:spcBef>
                          <a:spcPts val="0"/>
                        </a:spcBef>
                        <a:spcAft>
                          <a:spcPts val="1000"/>
                        </a:spcAft>
                      </a:pPr>
                      <a:r>
                        <a:rPr lang="en-US" sz="1600">
                          <a:effectLst/>
                        </a:rPr>
                        <a:t>May 22, 2015</a:t>
                      </a:r>
                      <a:endParaRPr lang="en-US" sz="1600">
                        <a:effectLst/>
                        <a:latin typeface="Calibri"/>
                        <a:ea typeface="Times New Roman"/>
                        <a:cs typeface="Times New Roman"/>
                      </a:endParaRPr>
                    </a:p>
                  </a:txBody>
                  <a:tcPr marL="68580" marR="68580" marT="0" marB="0"/>
                </a:tc>
              </a:tr>
              <a:tr h="334107">
                <a:tc>
                  <a:txBody>
                    <a:bodyPr/>
                    <a:lstStyle/>
                    <a:p>
                      <a:pPr marL="0" marR="0">
                        <a:lnSpc>
                          <a:spcPct val="115000"/>
                        </a:lnSpc>
                        <a:spcBef>
                          <a:spcPts val="0"/>
                        </a:spcBef>
                        <a:spcAft>
                          <a:spcPts val="1000"/>
                        </a:spcAft>
                      </a:pPr>
                      <a:r>
                        <a:rPr lang="en-US" sz="1600" dirty="0" smtClean="0">
                          <a:effectLst/>
                        </a:rPr>
                        <a:t>Publication &amp; Begin Public Comment Period</a:t>
                      </a:r>
                      <a:endParaRPr lang="en-US" sz="1600" dirty="0">
                        <a:effectLst/>
                        <a:latin typeface="Calibri"/>
                        <a:ea typeface="Times New Roman"/>
                        <a:cs typeface="Times New Roman"/>
                      </a:endParaRPr>
                    </a:p>
                  </a:txBody>
                  <a:tcPr marL="68580" marR="68580" marT="0" marB="0"/>
                </a:tc>
                <a:tc>
                  <a:txBody>
                    <a:bodyPr/>
                    <a:lstStyle/>
                    <a:p>
                      <a:pPr marL="0" marR="0">
                        <a:lnSpc>
                          <a:spcPct val="115000"/>
                        </a:lnSpc>
                        <a:spcBef>
                          <a:spcPts val="0"/>
                        </a:spcBef>
                        <a:spcAft>
                          <a:spcPts val="1000"/>
                        </a:spcAft>
                      </a:pPr>
                      <a:r>
                        <a:rPr lang="en-US" sz="1600" dirty="0">
                          <a:effectLst/>
                        </a:rPr>
                        <a:t>June 15, 2015</a:t>
                      </a:r>
                      <a:endParaRPr lang="en-US" sz="1600" dirty="0">
                        <a:effectLst/>
                        <a:latin typeface="Calibri"/>
                        <a:ea typeface="Times New Roman"/>
                        <a:cs typeface="Times New Roman"/>
                      </a:endParaRPr>
                    </a:p>
                  </a:txBody>
                  <a:tcPr marL="68580" marR="68580" marT="0" marB="0"/>
                </a:tc>
              </a:tr>
              <a:tr h="334107">
                <a:tc>
                  <a:txBody>
                    <a:bodyPr/>
                    <a:lstStyle/>
                    <a:p>
                      <a:pPr marL="0" marR="0">
                        <a:lnSpc>
                          <a:spcPct val="115000"/>
                        </a:lnSpc>
                        <a:spcBef>
                          <a:spcPts val="0"/>
                        </a:spcBef>
                        <a:spcAft>
                          <a:spcPts val="1000"/>
                        </a:spcAft>
                      </a:pPr>
                      <a:r>
                        <a:rPr lang="en-US" sz="1600" dirty="0">
                          <a:effectLst/>
                        </a:rPr>
                        <a:t>Earliest Public Hearing</a:t>
                      </a:r>
                      <a:endParaRPr lang="en-US" sz="1600" dirty="0">
                        <a:effectLst/>
                        <a:latin typeface="Calibri"/>
                        <a:ea typeface="Times New Roman"/>
                        <a:cs typeface="Times New Roman"/>
                      </a:endParaRPr>
                    </a:p>
                  </a:txBody>
                  <a:tcPr marL="68580" marR="68580" marT="0" marB="0"/>
                </a:tc>
                <a:tc>
                  <a:txBody>
                    <a:bodyPr/>
                    <a:lstStyle/>
                    <a:p>
                      <a:pPr marL="0" marR="0">
                        <a:lnSpc>
                          <a:spcPct val="115000"/>
                        </a:lnSpc>
                        <a:spcBef>
                          <a:spcPts val="0"/>
                        </a:spcBef>
                        <a:spcAft>
                          <a:spcPts val="1000"/>
                        </a:spcAft>
                      </a:pPr>
                      <a:r>
                        <a:rPr lang="en-US" sz="1600">
                          <a:effectLst/>
                        </a:rPr>
                        <a:t>June 30, 2015</a:t>
                      </a:r>
                      <a:endParaRPr lang="en-US" sz="1600">
                        <a:effectLst/>
                        <a:latin typeface="Calibri"/>
                        <a:ea typeface="Times New Roman"/>
                        <a:cs typeface="Times New Roman"/>
                      </a:endParaRPr>
                    </a:p>
                  </a:txBody>
                  <a:tcPr marL="68580" marR="68580" marT="0" marB="0"/>
                </a:tc>
              </a:tr>
              <a:tr h="334107">
                <a:tc>
                  <a:txBody>
                    <a:bodyPr/>
                    <a:lstStyle/>
                    <a:p>
                      <a:pPr marL="0" marR="0">
                        <a:lnSpc>
                          <a:spcPct val="115000"/>
                        </a:lnSpc>
                        <a:spcBef>
                          <a:spcPts val="0"/>
                        </a:spcBef>
                        <a:spcAft>
                          <a:spcPts val="0"/>
                        </a:spcAft>
                      </a:pPr>
                      <a:r>
                        <a:rPr lang="en-US" sz="1600">
                          <a:effectLst/>
                        </a:rPr>
                        <a:t>End Public Comment Period</a:t>
                      </a:r>
                      <a:endParaRPr lang="en-US" sz="1600">
                        <a:effectLst/>
                        <a:latin typeface="Calibri"/>
                        <a:ea typeface="Times New Roman"/>
                        <a:cs typeface="Times New Roman"/>
                      </a:endParaRPr>
                    </a:p>
                  </a:txBody>
                  <a:tcPr marL="68580" marR="68580" marT="0" marB="0"/>
                </a:tc>
                <a:tc>
                  <a:txBody>
                    <a:bodyPr/>
                    <a:lstStyle/>
                    <a:p>
                      <a:pPr marL="0" marR="0">
                        <a:lnSpc>
                          <a:spcPct val="115000"/>
                        </a:lnSpc>
                        <a:spcBef>
                          <a:spcPts val="0"/>
                        </a:spcBef>
                        <a:spcAft>
                          <a:spcPts val="0"/>
                        </a:spcAft>
                      </a:pPr>
                      <a:r>
                        <a:rPr lang="en-US" sz="1600">
                          <a:effectLst/>
                        </a:rPr>
                        <a:t>August 14, 2015</a:t>
                      </a:r>
                      <a:endParaRPr lang="en-US" sz="1600">
                        <a:effectLst/>
                        <a:latin typeface="Calibri"/>
                        <a:ea typeface="Times New Roman"/>
                        <a:cs typeface="Times New Roman"/>
                      </a:endParaRPr>
                    </a:p>
                  </a:txBody>
                  <a:tcPr marL="68580" marR="68580" marT="0" marB="0"/>
                </a:tc>
              </a:tr>
              <a:tr h="334107">
                <a:tc>
                  <a:txBody>
                    <a:bodyPr/>
                    <a:lstStyle/>
                    <a:p>
                      <a:pPr marL="0" marR="0">
                        <a:lnSpc>
                          <a:spcPct val="115000"/>
                        </a:lnSpc>
                        <a:spcBef>
                          <a:spcPts val="0"/>
                        </a:spcBef>
                        <a:spcAft>
                          <a:spcPts val="1000"/>
                        </a:spcAft>
                      </a:pPr>
                      <a:r>
                        <a:rPr lang="en-US" sz="1600">
                          <a:effectLst/>
                        </a:rPr>
                        <a:t>Revise Proposed Rule &amp; Draft HOR</a:t>
                      </a:r>
                      <a:endParaRPr lang="en-US" sz="1600">
                        <a:effectLst/>
                        <a:latin typeface="Calibri"/>
                        <a:ea typeface="Times New Roman"/>
                        <a:cs typeface="Times New Roman"/>
                      </a:endParaRPr>
                    </a:p>
                  </a:txBody>
                  <a:tcPr marL="68580" marR="68580" marT="0" marB="0"/>
                </a:tc>
                <a:tc>
                  <a:txBody>
                    <a:bodyPr/>
                    <a:lstStyle/>
                    <a:p>
                      <a:pPr marL="0" marR="0">
                        <a:lnSpc>
                          <a:spcPct val="115000"/>
                        </a:lnSpc>
                        <a:spcBef>
                          <a:spcPts val="0"/>
                        </a:spcBef>
                        <a:spcAft>
                          <a:spcPts val="1000"/>
                        </a:spcAft>
                      </a:pPr>
                      <a:r>
                        <a:rPr lang="en-US" sz="1600">
                          <a:effectLst/>
                        </a:rPr>
                        <a:t>October 1, 2015</a:t>
                      </a:r>
                      <a:endParaRPr lang="en-US" sz="1600">
                        <a:effectLst/>
                        <a:latin typeface="Calibri"/>
                        <a:ea typeface="Times New Roman"/>
                        <a:cs typeface="Times New Roman"/>
                      </a:endParaRPr>
                    </a:p>
                  </a:txBody>
                  <a:tcPr marL="68580" marR="68580" marT="0" marB="0"/>
                </a:tc>
              </a:tr>
              <a:tr h="334107">
                <a:tc>
                  <a:txBody>
                    <a:bodyPr/>
                    <a:lstStyle/>
                    <a:p>
                      <a:pPr marL="0" marR="0">
                        <a:lnSpc>
                          <a:spcPct val="115000"/>
                        </a:lnSpc>
                        <a:spcBef>
                          <a:spcPts val="0"/>
                        </a:spcBef>
                        <a:spcAft>
                          <a:spcPts val="1000"/>
                        </a:spcAft>
                      </a:pPr>
                      <a:r>
                        <a:rPr lang="en-US" sz="1600">
                          <a:effectLst/>
                        </a:rPr>
                        <a:t>EMC Adoption</a:t>
                      </a:r>
                      <a:endParaRPr lang="en-US" sz="1600">
                        <a:effectLst/>
                        <a:latin typeface="Calibri"/>
                        <a:ea typeface="Times New Roman"/>
                        <a:cs typeface="Times New Roman"/>
                      </a:endParaRPr>
                    </a:p>
                  </a:txBody>
                  <a:tcPr marL="68580" marR="68580" marT="0" marB="0"/>
                </a:tc>
                <a:tc>
                  <a:txBody>
                    <a:bodyPr/>
                    <a:lstStyle/>
                    <a:p>
                      <a:pPr marL="0" marR="0">
                        <a:lnSpc>
                          <a:spcPct val="115000"/>
                        </a:lnSpc>
                        <a:spcBef>
                          <a:spcPts val="0"/>
                        </a:spcBef>
                        <a:spcAft>
                          <a:spcPts val="1000"/>
                        </a:spcAft>
                      </a:pPr>
                      <a:r>
                        <a:rPr lang="en-US" sz="1600">
                          <a:effectLst/>
                        </a:rPr>
                        <a:t>November 18, 2015</a:t>
                      </a:r>
                      <a:endParaRPr lang="en-US" sz="1600">
                        <a:effectLst/>
                        <a:latin typeface="Calibri"/>
                        <a:ea typeface="Times New Roman"/>
                        <a:cs typeface="Times New Roman"/>
                      </a:endParaRPr>
                    </a:p>
                  </a:txBody>
                  <a:tcPr marL="68580" marR="68580" marT="0" marB="0"/>
                </a:tc>
              </a:tr>
              <a:tr h="334107">
                <a:tc>
                  <a:txBody>
                    <a:bodyPr/>
                    <a:lstStyle/>
                    <a:p>
                      <a:pPr marL="0" marR="0">
                        <a:lnSpc>
                          <a:spcPct val="115000"/>
                        </a:lnSpc>
                        <a:spcBef>
                          <a:spcPts val="0"/>
                        </a:spcBef>
                        <a:spcAft>
                          <a:spcPts val="1000"/>
                        </a:spcAft>
                      </a:pPr>
                      <a:r>
                        <a:rPr lang="en-US" sz="1600">
                          <a:effectLst/>
                        </a:rPr>
                        <a:t>RRC Filing Deadline </a:t>
                      </a:r>
                      <a:endParaRPr lang="en-US" sz="1600">
                        <a:effectLst/>
                        <a:latin typeface="Calibri"/>
                        <a:ea typeface="Times New Roman"/>
                        <a:cs typeface="Times New Roman"/>
                      </a:endParaRPr>
                    </a:p>
                  </a:txBody>
                  <a:tcPr marL="68580" marR="68580" marT="0" marB="0"/>
                </a:tc>
                <a:tc>
                  <a:txBody>
                    <a:bodyPr/>
                    <a:lstStyle/>
                    <a:p>
                      <a:pPr marL="0" marR="0">
                        <a:lnSpc>
                          <a:spcPct val="115000"/>
                        </a:lnSpc>
                        <a:spcBef>
                          <a:spcPts val="0"/>
                        </a:spcBef>
                        <a:spcAft>
                          <a:spcPts val="1000"/>
                        </a:spcAft>
                      </a:pPr>
                      <a:r>
                        <a:rPr lang="en-US" sz="1600">
                          <a:effectLst/>
                        </a:rPr>
                        <a:t>November 20, 2015</a:t>
                      </a:r>
                      <a:endParaRPr lang="en-US" sz="1600">
                        <a:effectLst/>
                        <a:latin typeface="Calibri"/>
                        <a:ea typeface="Times New Roman"/>
                        <a:cs typeface="Times New Roman"/>
                      </a:endParaRPr>
                    </a:p>
                  </a:txBody>
                  <a:tcPr marL="68580" marR="68580" marT="0" marB="0"/>
                </a:tc>
              </a:tr>
              <a:tr h="334107">
                <a:tc>
                  <a:txBody>
                    <a:bodyPr/>
                    <a:lstStyle/>
                    <a:p>
                      <a:pPr marL="0" marR="0">
                        <a:lnSpc>
                          <a:spcPct val="115000"/>
                        </a:lnSpc>
                        <a:spcBef>
                          <a:spcPts val="0"/>
                        </a:spcBef>
                        <a:spcAft>
                          <a:spcPts val="1000"/>
                        </a:spcAft>
                      </a:pPr>
                      <a:r>
                        <a:rPr lang="en-US" sz="1600" dirty="0">
                          <a:effectLst/>
                        </a:rPr>
                        <a:t>RRC meeting </a:t>
                      </a:r>
                      <a:endParaRPr lang="en-US" sz="1600" dirty="0">
                        <a:effectLst/>
                        <a:latin typeface="Calibri"/>
                        <a:ea typeface="Times New Roman"/>
                        <a:cs typeface="Times New Roman"/>
                      </a:endParaRPr>
                    </a:p>
                  </a:txBody>
                  <a:tcPr marL="68580" marR="68580" marT="0" marB="0"/>
                </a:tc>
                <a:tc>
                  <a:txBody>
                    <a:bodyPr/>
                    <a:lstStyle/>
                    <a:p>
                      <a:pPr marL="0" marR="0">
                        <a:lnSpc>
                          <a:spcPct val="115000"/>
                        </a:lnSpc>
                        <a:spcBef>
                          <a:spcPts val="0"/>
                        </a:spcBef>
                        <a:spcAft>
                          <a:spcPts val="1000"/>
                        </a:spcAft>
                      </a:pPr>
                      <a:r>
                        <a:rPr lang="en-US" sz="1600" dirty="0">
                          <a:effectLst/>
                        </a:rPr>
                        <a:t>December 17, 2015</a:t>
                      </a:r>
                      <a:endParaRPr lang="en-US" sz="1600" dirty="0">
                        <a:effectLst/>
                        <a:latin typeface="Calibri"/>
                        <a:ea typeface="Times New Roman"/>
                        <a:cs typeface="Times New Roman"/>
                      </a:endParaRPr>
                    </a:p>
                  </a:txBody>
                  <a:tcPr marL="68580" marR="68580" marT="0" marB="0"/>
                </a:tc>
              </a:tr>
              <a:tr h="334107">
                <a:tc>
                  <a:txBody>
                    <a:bodyPr/>
                    <a:lstStyle/>
                    <a:p>
                      <a:pPr marL="0" marR="0">
                        <a:lnSpc>
                          <a:spcPct val="115000"/>
                        </a:lnSpc>
                        <a:spcBef>
                          <a:spcPts val="0"/>
                        </a:spcBef>
                        <a:spcAft>
                          <a:spcPts val="1000"/>
                        </a:spcAft>
                      </a:pPr>
                      <a:r>
                        <a:rPr lang="en-US" sz="1600" dirty="0" smtClean="0">
                          <a:effectLst/>
                          <a:latin typeface="Calibri"/>
                          <a:ea typeface="Times New Roman"/>
                          <a:cs typeface="Times New Roman"/>
                        </a:rPr>
                        <a:t>Earliest effective date of rule</a:t>
                      </a:r>
                      <a:endParaRPr lang="en-US" sz="1600" dirty="0">
                        <a:effectLst/>
                        <a:latin typeface="Calibri"/>
                        <a:ea typeface="Times New Roman"/>
                        <a:cs typeface="Times New Roman"/>
                      </a:endParaRPr>
                    </a:p>
                  </a:txBody>
                  <a:tcPr marL="68580" marR="68580" marT="0" marB="0"/>
                </a:tc>
                <a:tc>
                  <a:txBody>
                    <a:bodyPr/>
                    <a:lstStyle/>
                    <a:p>
                      <a:pPr marL="0" marR="0">
                        <a:lnSpc>
                          <a:spcPct val="115000"/>
                        </a:lnSpc>
                        <a:spcBef>
                          <a:spcPts val="0"/>
                        </a:spcBef>
                        <a:spcAft>
                          <a:spcPts val="1000"/>
                        </a:spcAft>
                      </a:pPr>
                      <a:r>
                        <a:rPr lang="en-US" sz="1600" dirty="0" smtClean="0">
                          <a:effectLst/>
                          <a:latin typeface="Calibri"/>
                          <a:ea typeface="Times New Roman"/>
                          <a:cs typeface="Times New Roman"/>
                        </a:rPr>
                        <a:t>January 1, 2016</a:t>
                      </a:r>
                      <a:endParaRPr lang="en-US" sz="1600" dirty="0">
                        <a:effectLst/>
                        <a:latin typeface="Calibri"/>
                        <a:ea typeface="Times New Roman"/>
                        <a:cs typeface="Times New Roman"/>
                      </a:endParaRPr>
                    </a:p>
                  </a:txBody>
                  <a:tcPr marL="68580" marR="68580" marT="0" marB="0"/>
                </a:tc>
              </a:tr>
            </a:tbl>
          </a:graphicData>
        </a:graphic>
      </p:graphicFrame>
      <p:sp>
        <p:nvSpPr>
          <p:cNvPr id="3" name="Slide Number Placeholder 2"/>
          <p:cNvSpPr>
            <a:spLocks noGrp="1"/>
          </p:cNvSpPr>
          <p:nvPr>
            <p:ph type="sldNum" sz="quarter" idx="12"/>
          </p:nvPr>
        </p:nvSpPr>
        <p:spPr/>
        <p:txBody>
          <a:bodyPr/>
          <a:lstStyle/>
          <a:p>
            <a:fld id="{39630B48-F82E-46C5-8C27-94F24891E99D}" type="slidenum">
              <a:rPr lang="en-US" smtClean="0"/>
              <a:t>7</a:t>
            </a:fld>
            <a:endParaRPr lang="en-US"/>
          </a:p>
        </p:txBody>
      </p:sp>
    </p:spTree>
    <p:extLst>
      <p:ext uri="{BB962C8B-B14F-4D97-AF65-F5344CB8AC3E}">
        <p14:creationId xmlns:p14="http://schemas.microsoft.com/office/powerpoint/2010/main" val="197100673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Discussion/Questions</a:t>
            </a:r>
            <a:endParaRPr lang="en-US" dirty="0"/>
          </a:p>
        </p:txBody>
      </p:sp>
      <p:sp>
        <p:nvSpPr>
          <p:cNvPr id="3" name="Content Placeholder 2"/>
          <p:cNvSpPr>
            <a:spLocks noGrp="1"/>
          </p:cNvSpPr>
          <p:nvPr>
            <p:ph idx="1"/>
          </p:nvPr>
        </p:nvSpPr>
        <p:spPr/>
        <p:txBody>
          <a:bodyPr/>
          <a:lstStyle/>
          <a:p>
            <a:endParaRPr lang="en-US"/>
          </a:p>
        </p:txBody>
      </p:sp>
      <p:sp>
        <p:nvSpPr>
          <p:cNvPr id="4" name="Slide Number Placeholder 3"/>
          <p:cNvSpPr>
            <a:spLocks noGrp="1"/>
          </p:cNvSpPr>
          <p:nvPr>
            <p:ph type="sldNum" sz="quarter" idx="12"/>
          </p:nvPr>
        </p:nvSpPr>
        <p:spPr/>
        <p:txBody>
          <a:bodyPr/>
          <a:lstStyle/>
          <a:p>
            <a:fld id="{39630B48-F82E-46C5-8C27-94F24891E99D}" type="slidenum">
              <a:rPr lang="en-US" smtClean="0"/>
              <a:t>8</a:t>
            </a:fld>
            <a:endParaRPr lang="en-US"/>
          </a:p>
        </p:txBody>
      </p:sp>
    </p:spTree>
    <p:extLst>
      <p:ext uri="{BB962C8B-B14F-4D97-AF65-F5344CB8AC3E}">
        <p14:creationId xmlns:p14="http://schemas.microsoft.com/office/powerpoint/2010/main" val="1817987422"/>
      </p:ext>
    </p:extLst>
  </p:cSld>
  <p:clrMapOvr>
    <a:masterClrMapping/>
  </p:clrMapOvr>
  <p:timing>
    <p:tnLst>
      <p:par>
        <p:cTn id="1" dur="indefinite" restart="never" nodeType="tmRoot"/>
      </p:par>
    </p:tnLst>
  </p:timing>
</p:sld>
</file>

<file path=ppt/theme/theme1.xml><?xml version="1.0" encoding="utf-8"?>
<a:theme xmlns:a="http://schemas.openxmlformats.org/drawingml/2006/main" name="DWR PPT Theme Sept 2013">
  <a:themeElements>
    <a:clrScheme name="Retrospect">
      <a:dk1>
        <a:sysClr val="windowText" lastClr="000000"/>
      </a:dk1>
      <a:lt1>
        <a:sysClr val="window" lastClr="FFFFFF"/>
      </a:lt1>
      <a:dk2>
        <a:srgbClr val="344068"/>
      </a:dk2>
      <a:lt2>
        <a:srgbClr val="D9E0E6"/>
      </a:lt2>
      <a:accent1>
        <a:srgbClr val="1CADE4"/>
      </a:accent1>
      <a:accent2>
        <a:srgbClr val="2683C6"/>
      </a:accent2>
      <a:accent3>
        <a:srgbClr val="28C4CC"/>
      </a:accent3>
      <a:accent4>
        <a:srgbClr val="42BA97"/>
      </a:accent4>
      <a:accent5>
        <a:srgbClr val="3E8853"/>
      </a:accent5>
      <a:accent6>
        <a:srgbClr val="62A39F"/>
      </a:accent6>
      <a:hlink>
        <a:srgbClr val="6EAC1C"/>
      </a:hlink>
      <a:folHlink>
        <a:srgbClr val="B26B02"/>
      </a:folHlink>
    </a:clrScheme>
    <a:fontScheme name="Retrospect">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Retrospect">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 xmlns:thm15="http://schemas.microsoft.com/office/thememl/2012/main" name="Retrospect" id="{5F128B03-DCCA-4EEB-AB3B-CF2899314A46}" vid="{9CC26709-368C-4D72-9060-94E5B3FF3CD6}"/>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DWR PPT Theme Sept 2013</Template>
  <TotalTime>405</TotalTime>
  <Words>495</Words>
  <Application>Microsoft Office PowerPoint</Application>
  <PresentationFormat>On-screen Show (4:3)</PresentationFormat>
  <Paragraphs>85</Paragraphs>
  <Slides>8</Slides>
  <Notes>7</Notes>
  <HiddenSlides>0</HiddenSlides>
  <MMClips>0</MMClips>
  <ScaleCrop>false</ScaleCrop>
  <HeadingPairs>
    <vt:vector size="4" baseType="variant">
      <vt:variant>
        <vt:lpstr>Theme</vt:lpstr>
      </vt:variant>
      <vt:variant>
        <vt:i4>1</vt:i4>
      </vt:variant>
      <vt:variant>
        <vt:lpstr>Slide Titles</vt:lpstr>
      </vt:variant>
      <vt:variant>
        <vt:i4>8</vt:i4>
      </vt:variant>
    </vt:vector>
  </HeadingPairs>
  <TitlesOfParts>
    <vt:vector size="9" baseType="lpstr">
      <vt:lpstr>DWR PPT Theme Sept 2013</vt:lpstr>
      <vt:lpstr>Request Approval to Proceed to Public Notice on Proposed Amendments to 15A NCAC 2L .0106</vt:lpstr>
      <vt:lpstr>Corrective Action Rule: 15A NCAC 2L .0106</vt:lpstr>
      <vt:lpstr>EMC Review of CA &amp; CB Rules</vt:lpstr>
      <vt:lpstr>EMC Report on Review of  2L .0106 &amp; 2L .0107</vt:lpstr>
      <vt:lpstr>Proposed Rule Revision</vt:lpstr>
      <vt:lpstr>Fiscal Analysis</vt:lpstr>
      <vt:lpstr>Draft Rulemaking Schedule</vt:lpstr>
      <vt:lpstr>Discussion/Questions</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Request to Proceed to the EMC with Proposed Revisions to Groundwater Corrective Action Rule  (15A NCAC 2L .0106)</dc:title>
  <dc:creator>Evan O Kane</dc:creator>
  <cp:lastModifiedBy>Windows User</cp:lastModifiedBy>
  <cp:revision>16</cp:revision>
  <cp:lastPrinted>2015-01-06T21:13:20Z</cp:lastPrinted>
  <dcterms:created xsi:type="dcterms:W3CDTF">2014-12-22T15:37:53Z</dcterms:created>
  <dcterms:modified xsi:type="dcterms:W3CDTF">2015-04-27T15:59:34Z</dcterms:modified>
</cp:coreProperties>
</file>