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92" r:id="rId1"/>
  </p:sldMasterIdLst>
  <p:notesMasterIdLst>
    <p:notesMasterId r:id="rId14"/>
  </p:notesMasterIdLst>
  <p:handoutMasterIdLst>
    <p:handoutMasterId r:id="rId15"/>
  </p:handoutMasterIdLst>
  <p:sldIdLst>
    <p:sldId id="257" r:id="rId2"/>
    <p:sldId id="286" r:id="rId3"/>
    <p:sldId id="287" r:id="rId4"/>
    <p:sldId id="288" r:id="rId5"/>
    <p:sldId id="289" r:id="rId6"/>
    <p:sldId id="292" r:id="rId7"/>
    <p:sldId id="290" r:id="rId8"/>
    <p:sldId id="293" r:id="rId9"/>
    <p:sldId id="294" r:id="rId10"/>
    <p:sldId id="295" r:id="rId11"/>
    <p:sldId id="296" r:id="rId12"/>
    <p:sldId id="297" r:id="rId13"/>
  </p:sldIdLst>
  <p:sldSz cx="9144000" cy="6858000" type="screen4x3"/>
  <p:notesSz cx="6934200" cy="92329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oe Foutz" initials="JF" lastIdx="4" clrIdx="0"/>
  <p:cmAuthor id="1" name="Robin Barrows" initials="RB"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066CC"/>
    <a:srgbClr val="DCEFF4"/>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3684" autoAdjust="0"/>
  </p:normalViewPr>
  <p:slideViewPr>
    <p:cSldViewPr>
      <p:cViewPr>
        <p:scale>
          <a:sx n="70" d="100"/>
          <a:sy n="70" d="100"/>
        </p:scale>
        <p:origin x="-1810" y="48"/>
      </p:cViewPr>
      <p:guideLst>
        <p:guide orient="horz" pos="2160"/>
        <p:guide pos="2880"/>
      </p:guideLst>
    </p:cSldViewPr>
  </p:slideViewPr>
  <p:notesTextViewPr>
    <p:cViewPr>
      <p:scale>
        <a:sx n="100" d="100"/>
        <a:sy n="100" d="100"/>
      </p:scale>
      <p:origin x="0" y="0"/>
    </p:cViewPr>
  </p:notesTextViewPr>
  <p:sorterViewPr>
    <p:cViewPr>
      <p:scale>
        <a:sx n="60" d="100"/>
        <a:sy n="60" d="100"/>
      </p:scale>
      <p:origin x="0" y="0"/>
    </p:cViewPr>
  </p:sorterViewPr>
  <p:notesViewPr>
    <p:cSldViewPr>
      <p:cViewPr varScale="1">
        <p:scale>
          <a:sx n="66" d="100"/>
          <a:sy n="66" d="100"/>
        </p:scale>
        <p:origin x="-3182" y="-77"/>
      </p:cViewPr>
      <p:guideLst>
        <p:guide orient="horz" pos="2908"/>
        <p:guide pos="2183"/>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05620" cy="46196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26981" y="0"/>
            <a:ext cx="3005619" cy="461961"/>
          </a:xfrm>
          <a:prstGeom prst="rect">
            <a:avLst/>
          </a:prstGeom>
        </p:spPr>
        <p:txBody>
          <a:bodyPr vert="horz" lIns="91440" tIns="45720" rIns="91440" bIns="45720" rtlCol="0"/>
          <a:lstStyle>
            <a:lvl1pPr algn="r">
              <a:defRPr sz="1200"/>
            </a:lvl1pPr>
          </a:lstStyle>
          <a:p>
            <a:fld id="{6129235C-7335-4404-B046-A7AB89C8F07C}" type="datetimeFigureOut">
              <a:rPr lang="en-US" smtClean="0"/>
              <a:pPr/>
              <a:t>10/28/2013</a:t>
            </a:fld>
            <a:endParaRPr lang="en-US"/>
          </a:p>
        </p:txBody>
      </p:sp>
      <p:sp>
        <p:nvSpPr>
          <p:cNvPr id="4" name="Footer Placeholder 3"/>
          <p:cNvSpPr>
            <a:spLocks noGrp="1"/>
          </p:cNvSpPr>
          <p:nvPr>
            <p:ph type="ftr" sz="quarter" idx="2"/>
          </p:nvPr>
        </p:nvSpPr>
        <p:spPr>
          <a:xfrm>
            <a:off x="1" y="8769363"/>
            <a:ext cx="3005620" cy="461961"/>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26981" y="8769363"/>
            <a:ext cx="3005619" cy="461961"/>
          </a:xfrm>
          <a:prstGeom prst="rect">
            <a:avLst/>
          </a:prstGeom>
        </p:spPr>
        <p:txBody>
          <a:bodyPr vert="horz" lIns="91440" tIns="45720" rIns="91440" bIns="45720" rtlCol="0" anchor="b"/>
          <a:lstStyle>
            <a:lvl1pPr algn="r">
              <a:defRPr sz="1200"/>
            </a:lvl1pPr>
          </a:lstStyle>
          <a:p>
            <a:fld id="{B202A0BE-5070-4CD6-9534-FF539F9C25C4}"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05448" cy="461961"/>
          </a:xfrm>
          <a:prstGeom prst="rect">
            <a:avLst/>
          </a:prstGeom>
        </p:spPr>
        <p:txBody>
          <a:bodyPr vert="horz" lIns="93177" tIns="46589" rIns="93177" bIns="46589" rtlCol="0"/>
          <a:lstStyle>
            <a:lvl1pPr algn="l" fontAlgn="auto">
              <a:spcBef>
                <a:spcPts val="0"/>
              </a:spcBef>
              <a:spcAft>
                <a:spcPts val="0"/>
              </a:spcAft>
              <a:defRPr sz="1200">
                <a:latin typeface="+mn-lt"/>
              </a:defRPr>
            </a:lvl1pPr>
          </a:lstStyle>
          <a:p>
            <a:pPr>
              <a:defRPr/>
            </a:pPr>
            <a:endParaRPr lang="en-US" dirty="0"/>
          </a:p>
        </p:txBody>
      </p:sp>
      <p:sp>
        <p:nvSpPr>
          <p:cNvPr id="3" name="Date Placeholder 2"/>
          <p:cNvSpPr>
            <a:spLocks noGrp="1"/>
          </p:cNvSpPr>
          <p:nvPr>
            <p:ph type="dt" idx="1"/>
          </p:nvPr>
        </p:nvSpPr>
        <p:spPr>
          <a:xfrm>
            <a:off x="3927182" y="0"/>
            <a:ext cx="3005448" cy="461961"/>
          </a:xfrm>
          <a:prstGeom prst="rect">
            <a:avLst/>
          </a:prstGeom>
        </p:spPr>
        <p:txBody>
          <a:bodyPr vert="horz" lIns="93177" tIns="46589" rIns="93177" bIns="46589" rtlCol="0"/>
          <a:lstStyle>
            <a:lvl1pPr algn="r" fontAlgn="auto">
              <a:spcBef>
                <a:spcPts val="0"/>
              </a:spcBef>
              <a:spcAft>
                <a:spcPts val="0"/>
              </a:spcAft>
              <a:defRPr sz="1200" smtClean="0">
                <a:latin typeface="+mn-lt"/>
              </a:defRPr>
            </a:lvl1pPr>
          </a:lstStyle>
          <a:p>
            <a:pPr>
              <a:defRPr/>
            </a:pPr>
            <a:fld id="{99D29A16-5442-4BAE-B651-B0F12088E700}" type="datetimeFigureOut">
              <a:rPr lang="en-US"/>
              <a:pPr>
                <a:defRPr/>
              </a:pPr>
              <a:t>10/28/2013</a:t>
            </a:fld>
            <a:endParaRPr lang="en-US" dirty="0"/>
          </a:p>
        </p:txBody>
      </p:sp>
      <p:sp>
        <p:nvSpPr>
          <p:cNvPr id="4" name="Slide Image Placeholder 3"/>
          <p:cNvSpPr>
            <a:spLocks noGrp="1" noRot="1" noChangeAspect="1"/>
          </p:cNvSpPr>
          <p:nvPr>
            <p:ph type="sldImg" idx="2"/>
          </p:nvPr>
        </p:nvSpPr>
        <p:spPr>
          <a:xfrm>
            <a:off x="1158875" y="692150"/>
            <a:ext cx="4616450" cy="3462338"/>
          </a:xfrm>
          <a:prstGeom prst="rect">
            <a:avLst/>
          </a:prstGeom>
          <a:noFill/>
          <a:ln w="12700">
            <a:solidFill>
              <a:prstClr val="black"/>
            </a:solidFill>
          </a:ln>
        </p:spPr>
        <p:txBody>
          <a:bodyPr vert="horz" lIns="93177" tIns="46589" rIns="93177" bIns="46589" rtlCol="0" anchor="ctr"/>
          <a:lstStyle/>
          <a:p>
            <a:pPr lvl="0"/>
            <a:endParaRPr lang="en-US" noProof="0" dirty="0"/>
          </a:p>
        </p:txBody>
      </p:sp>
      <p:sp>
        <p:nvSpPr>
          <p:cNvPr id="5" name="Notes Placeholder 4"/>
          <p:cNvSpPr>
            <a:spLocks noGrp="1"/>
          </p:cNvSpPr>
          <p:nvPr>
            <p:ph type="body" sz="quarter" idx="3"/>
          </p:nvPr>
        </p:nvSpPr>
        <p:spPr>
          <a:xfrm>
            <a:off x="694049" y="4386260"/>
            <a:ext cx="5546104" cy="4154490"/>
          </a:xfrm>
          <a:prstGeom prst="rect">
            <a:avLst/>
          </a:prstGeom>
        </p:spPr>
        <p:txBody>
          <a:bodyPr vert="horz" lIns="93177" tIns="46589" rIns="93177" bIns="46589"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1" y="8769363"/>
            <a:ext cx="3005448" cy="461961"/>
          </a:xfrm>
          <a:prstGeom prst="rect">
            <a:avLst/>
          </a:prstGeom>
        </p:spPr>
        <p:txBody>
          <a:bodyPr vert="horz" lIns="93177" tIns="46589" rIns="93177" bIns="46589" rtlCol="0" anchor="b"/>
          <a:lstStyle>
            <a:lvl1pPr algn="l" fontAlgn="auto">
              <a:spcBef>
                <a:spcPts val="0"/>
              </a:spcBef>
              <a:spcAft>
                <a:spcPts val="0"/>
              </a:spcAft>
              <a:defRPr sz="1200">
                <a:latin typeface="+mn-lt"/>
              </a:defRPr>
            </a:lvl1pPr>
          </a:lstStyle>
          <a:p>
            <a:pPr>
              <a:defRPr/>
            </a:pPr>
            <a:endParaRPr lang="en-US" dirty="0"/>
          </a:p>
        </p:txBody>
      </p:sp>
      <p:sp>
        <p:nvSpPr>
          <p:cNvPr id="7" name="Slide Number Placeholder 6"/>
          <p:cNvSpPr>
            <a:spLocks noGrp="1"/>
          </p:cNvSpPr>
          <p:nvPr>
            <p:ph type="sldNum" sz="quarter" idx="5"/>
          </p:nvPr>
        </p:nvSpPr>
        <p:spPr>
          <a:xfrm>
            <a:off x="3927182" y="8769363"/>
            <a:ext cx="3005448" cy="461961"/>
          </a:xfrm>
          <a:prstGeom prst="rect">
            <a:avLst/>
          </a:prstGeom>
        </p:spPr>
        <p:txBody>
          <a:bodyPr vert="horz" lIns="93177" tIns="46589" rIns="93177" bIns="46589" rtlCol="0" anchor="b"/>
          <a:lstStyle>
            <a:lvl1pPr algn="r" fontAlgn="auto">
              <a:spcBef>
                <a:spcPts val="0"/>
              </a:spcBef>
              <a:spcAft>
                <a:spcPts val="0"/>
              </a:spcAft>
              <a:defRPr sz="1200" smtClean="0">
                <a:latin typeface="+mn-lt"/>
              </a:defRPr>
            </a:lvl1pPr>
          </a:lstStyle>
          <a:p>
            <a:pPr>
              <a:defRPr/>
            </a:pPr>
            <a:fld id="{6E721923-B1A0-4583-BDCA-66655122A384}" type="slidenum">
              <a:rPr lang="en-US"/>
              <a:pPr>
                <a:defRPr/>
              </a:pPr>
              <a:t>‹#›</a:t>
            </a:fld>
            <a:endParaRPr lang="en-US" dirty="0"/>
          </a:p>
        </p:txBody>
      </p:sp>
    </p:spTree>
    <p:extLst>
      <p:ext uri="{BB962C8B-B14F-4D97-AF65-F5344CB8AC3E}">
        <p14:creationId xmlns="" xmlns:p14="http://schemas.microsoft.com/office/powerpoint/2010/main" val="80342662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6E721923-B1A0-4583-BDCA-66655122A384}" type="slidenum">
              <a:rPr lang="en-US" smtClean="0"/>
              <a:pPr>
                <a:defRPr/>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kern="1200" dirty="0" smtClean="0">
                <a:solidFill>
                  <a:schemeClr val="tx1"/>
                </a:solidFill>
                <a:latin typeface="+mn-lt"/>
                <a:ea typeface="+mn-ea"/>
                <a:cs typeface="+mn-cs"/>
              </a:rPr>
              <a:t>Duke</a:t>
            </a:r>
            <a:r>
              <a:rPr lang="en-US" sz="1200" kern="1200" baseline="0" dirty="0" smtClean="0">
                <a:solidFill>
                  <a:schemeClr val="tx1"/>
                </a:solidFill>
                <a:latin typeface="+mn-lt"/>
                <a:ea typeface="+mn-ea"/>
                <a:cs typeface="+mn-cs"/>
              </a:rPr>
              <a:t> Energy Progress currently meeting CAIR emission allowances for </a:t>
            </a:r>
            <a:r>
              <a:rPr lang="en-US" sz="1200" kern="1200" baseline="0" dirty="0" err="1" smtClean="0">
                <a:solidFill>
                  <a:schemeClr val="tx1"/>
                </a:solidFill>
                <a:latin typeface="+mn-lt"/>
                <a:ea typeface="+mn-ea"/>
                <a:cs typeface="+mn-cs"/>
              </a:rPr>
              <a:t>NOx</a:t>
            </a:r>
            <a:r>
              <a:rPr lang="en-US" sz="1200" kern="1200" baseline="0" dirty="0" smtClean="0">
                <a:solidFill>
                  <a:schemeClr val="tx1"/>
                </a:solidFill>
                <a:latin typeface="+mn-lt"/>
                <a:ea typeface="+mn-ea"/>
                <a:cs typeface="+mn-cs"/>
              </a:rPr>
              <a:t> and SO2, and appears to be in position to meet the more restrictive CAIR allowances for 2015.</a:t>
            </a:r>
          </a:p>
          <a:p>
            <a:pPr lvl="0"/>
            <a:endParaRPr lang="en-US" sz="1200" kern="1200" baseline="0" dirty="0" smtClean="0">
              <a:solidFill>
                <a:schemeClr val="tx1"/>
              </a:solidFill>
              <a:latin typeface="+mn-lt"/>
              <a:ea typeface="+mn-ea"/>
              <a:cs typeface="+mn-cs"/>
            </a:endParaRPr>
          </a:p>
          <a:p>
            <a:pPr lvl="0"/>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6E721923-B1A0-4583-BDCA-66655122A384}" type="slidenum">
              <a:rPr lang="en-US" smtClean="0"/>
              <a:pPr>
                <a:defRPr/>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6E721923-B1A0-4583-BDCA-66655122A384}" type="slidenum">
              <a:rPr lang="en-US" smtClean="0"/>
              <a:pPr>
                <a:defRPr/>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6E721923-B1A0-4583-BDCA-66655122A384}" type="slidenum">
              <a:rPr lang="en-US" smtClean="0"/>
              <a:pPr>
                <a:defRPr/>
              </a:pPr>
              <a:t>12</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dirty="0" smtClean="0"/>
              <a:t>Based on Southern Appalachian Mountains Initiative</a:t>
            </a:r>
            <a:r>
              <a:rPr lang="en-US" sz="1200" baseline="0" dirty="0" smtClean="0"/>
              <a:t> – a multi-year </a:t>
            </a:r>
            <a:r>
              <a:rPr lang="en-US" sz="1200" dirty="0" smtClean="0"/>
              <a:t>8-state regional study that showed that each state would benefit most from reducing emissions within its own boundaries.  Modeling</a:t>
            </a:r>
            <a:r>
              <a:rPr lang="en-US" sz="1200" baseline="0" dirty="0" smtClean="0"/>
              <a:t> showed that cuts would yield benefits across the state, not just in the mountains of Western NC.</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aseline="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aseline="0" dirty="0" smtClean="0"/>
              <a:t>Subject facilities - Coal-fired generating units with capacity to generate &gt;= 25 MW of electricity.</a:t>
            </a:r>
            <a:endParaRPr lang="en-US" sz="1200" dirty="0" smtClean="0"/>
          </a:p>
          <a:p>
            <a:endParaRPr lang="en-US" dirty="0"/>
          </a:p>
        </p:txBody>
      </p:sp>
      <p:sp>
        <p:nvSpPr>
          <p:cNvPr id="4" name="Slide Number Placeholder 3"/>
          <p:cNvSpPr>
            <a:spLocks noGrp="1"/>
          </p:cNvSpPr>
          <p:nvPr>
            <p:ph type="sldNum" sz="quarter" idx="10"/>
          </p:nvPr>
        </p:nvSpPr>
        <p:spPr/>
        <p:txBody>
          <a:bodyPr/>
          <a:lstStyle/>
          <a:p>
            <a:pPr>
              <a:defRPr/>
            </a:pPr>
            <a:fld id="{6E721923-B1A0-4583-BDCA-66655122A384}" type="slidenum">
              <a:rPr lang="en-US" smtClean="0"/>
              <a:pPr>
                <a:defRPr/>
              </a:pPr>
              <a:t>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6E721923-B1A0-4583-BDCA-66655122A384}" type="slidenum">
              <a:rPr lang="en-US" smtClean="0"/>
              <a:pPr>
                <a:defRPr/>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Affects 14 coal fired power plants</a:t>
            </a:r>
            <a:r>
              <a:rPr lang="en-US" baseline="0" dirty="0" smtClean="0"/>
              <a:t> operated by Duke Power and formerly Progress Energy</a:t>
            </a:r>
          </a:p>
          <a:p>
            <a:endParaRPr lang="en-US" baseline="0" dirty="0" smtClean="0"/>
          </a:p>
          <a:p>
            <a:r>
              <a:rPr lang="en-US" baseline="0" dirty="0" smtClean="0"/>
              <a:t>By 2014, all but 7 will remain as coal plants and 4 will be converted to natural gas.</a:t>
            </a:r>
          </a:p>
          <a:p>
            <a:r>
              <a:rPr lang="en-US" baseline="0" dirty="0" smtClean="0"/>
              <a:t>3 smaller plants have already been retired</a:t>
            </a:r>
          </a:p>
          <a:p>
            <a:endParaRPr lang="en-US" dirty="0"/>
          </a:p>
        </p:txBody>
      </p:sp>
      <p:sp>
        <p:nvSpPr>
          <p:cNvPr id="4" name="Slide Number Placeholder 3"/>
          <p:cNvSpPr>
            <a:spLocks noGrp="1"/>
          </p:cNvSpPr>
          <p:nvPr>
            <p:ph type="sldNum" sz="quarter" idx="10"/>
          </p:nvPr>
        </p:nvSpPr>
        <p:spPr/>
        <p:txBody>
          <a:bodyPr/>
          <a:lstStyle/>
          <a:p>
            <a:pPr>
              <a:defRPr/>
            </a:pPr>
            <a:fld id="{6E721923-B1A0-4583-BDCA-66655122A384}" type="slidenum">
              <a:rPr lang="en-US" smtClean="0"/>
              <a:pPr>
                <a:defRPr/>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Collectively,</a:t>
            </a:r>
            <a:r>
              <a:rPr lang="en-US" baseline="0" dirty="0" smtClean="0"/>
              <a:t> the two utilities have reduced </a:t>
            </a:r>
            <a:r>
              <a:rPr lang="en-US" baseline="0" dirty="0" err="1" smtClean="0"/>
              <a:t>NOx</a:t>
            </a:r>
            <a:r>
              <a:rPr lang="en-US" baseline="0" dirty="0" smtClean="0"/>
              <a:t> emissions by 83% and SO2 emissions by 89% relative to 1998 emission levels.</a:t>
            </a:r>
            <a:endParaRPr lang="en-US" dirty="0"/>
          </a:p>
        </p:txBody>
      </p:sp>
      <p:sp>
        <p:nvSpPr>
          <p:cNvPr id="4" name="Slide Number Placeholder 3"/>
          <p:cNvSpPr>
            <a:spLocks noGrp="1"/>
          </p:cNvSpPr>
          <p:nvPr>
            <p:ph type="sldNum" sz="quarter" idx="10"/>
          </p:nvPr>
        </p:nvSpPr>
        <p:spPr/>
        <p:txBody>
          <a:bodyPr/>
          <a:lstStyle/>
          <a:p>
            <a:pPr>
              <a:defRPr/>
            </a:pPr>
            <a:fld id="{6E721923-B1A0-4583-BDCA-66655122A384}" type="slidenum">
              <a:rPr lang="en-US" smtClean="0"/>
              <a:pPr>
                <a:defRPr/>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6E721923-B1A0-4583-BDCA-66655122A384}" type="slidenum">
              <a:rPr lang="en-US" smtClean="0"/>
              <a:pPr>
                <a:defRPr/>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marL="228600" indent="-228600">
              <a:buNone/>
            </a:pPr>
            <a:r>
              <a:rPr lang="en-US" baseline="0" dirty="0" smtClean="0"/>
              <a:t>CAIR – 2005 EPA rule to address EGU interstate pollution drifting from one state to another in 27 eastern states.  </a:t>
            </a:r>
          </a:p>
          <a:p>
            <a:pPr marL="228600" indent="-228600">
              <a:buNone/>
            </a:pPr>
            <a:r>
              <a:rPr lang="en-US" baseline="0" dirty="0" smtClean="0"/>
              <a:t>	- designed to reduce SO2 and </a:t>
            </a:r>
            <a:r>
              <a:rPr lang="en-US" baseline="0" dirty="0" err="1" smtClean="0"/>
              <a:t>NOx</a:t>
            </a:r>
            <a:r>
              <a:rPr lang="en-US" baseline="0" dirty="0" smtClean="0"/>
              <a:t> emissions from power plants that </a:t>
            </a:r>
            <a:r>
              <a:rPr lang="en-US" baseline="0" dirty="0" smtClean="0"/>
              <a:t>cause </a:t>
            </a:r>
            <a:r>
              <a:rPr lang="en-US" baseline="0" dirty="0" smtClean="0"/>
              <a:t>PM and Ozone pollution</a:t>
            </a:r>
          </a:p>
          <a:p>
            <a:pPr marL="228600" indent="-228600">
              <a:buNone/>
            </a:pPr>
            <a:r>
              <a:rPr lang="en-US" baseline="0" dirty="0" smtClean="0"/>
              <a:t>	- Used a cap and trade system</a:t>
            </a:r>
          </a:p>
          <a:p>
            <a:pPr marL="228600" indent="-228600">
              <a:buNone/>
            </a:pPr>
            <a:r>
              <a:rPr lang="en-US" baseline="0" dirty="0" smtClean="0"/>
              <a:t>	- CAIR struck down by US Court of Appeals for the D.C. circuit due to flaws in the program identified by the State of NC</a:t>
            </a:r>
          </a:p>
          <a:p>
            <a:pPr marL="228600" indent="-228600">
              <a:buNone/>
            </a:pPr>
            <a:r>
              <a:rPr lang="en-US" baseline="0" dirty="0" smtClean="0"/>
              <a:t>	- EPA instructed to rewrite the rule</a:t>
            </a:r>
          </a:p>
          <a:p>
            <a:pPr marL="228600" indent="-228600">
              <a:buNone/>
            </a:pPr>
            <a:endParaRPr lang="en-US" baseline="0" dirty="0" smtClean="0"/>
          </a:p>
          <a:p>
            <a:pPr marL="228600" indent="-228600">
              <a:buNone/>
            </a:pPr>
            <a:r>
              <a:rPr lang="en-US" baseline="0" dirty="0" smtClean="0"/>
              <a:t>CSAPR – 2010 CAIR replacement rule</a:t>
            </a:r>
          </a:p>
          <a:p>
            <a:pPr marL="228600" indent="-228600">
              <a:buNone/>
            </a:pPr>
            <a:r>
              <a:rPr lang="en-US" baseline="0" dirty="0" smtClean="0"/>
              <a:t>	- </a:t>
            </a:r>
            <a:r>
              <a:rPr lang="en-US" baseline="0" dirty="0" smtClean="0"/>
              <a:t>requires </a:t>
            </a:r>
            <a:r>
              <a:rPr lang="en-US" baseline="0" dirty="0" smtClean="0"/>
              <a:t>27 eastern states to reduce </a:t>
            </a:r>
            <a:r>
              <a:rPr lang="en-US" baseline="0" dirty="0" err="1" smtClean="0"/>
              <a:t>NOx</a:t>
            </a:r>
            <a:r>
              <a:rPr lang="en-US" baseline="0" dirty="0" smtClean="0"/>
              <a:t> and SO2 from EGUs but with a more limited cap and trade system than CAIR</a:t>
            </a:r>
          </a:p>
          <a:p>
            <a:pPr marL="228600" indent="-228600">
              <a:buNone/>
            </a:pPr>
            <a:r>
              <a:rPr lang="en-US" baseline="0" dirty="0" smtClean="0"/>
              <a:t>	- NC utilities to reduce emissions beyond the CSA, similar reduction </a:t>
            </a:r>
            <a:r>
              <a:rPr lang="en-US" baseline="0" dirty="0" err="1" smtClean="0"/>
              <a:t>reqs</a:t>
            </a:r>
            <a:r>
              <a:rPr lang="en-US" baseline="0" dirty="0" smtClean="0"/>
              <a:t>. apply to neighboring states</a:t>
            </a:r>
          </a:p>
          <a:p>
            <a:pPr marL="228600" indent="-228600">
              <a:buNone/>
            </a:pPr>
            <a:r>
              <a:rPr lang="en-US" baseline="0" dirty="0" smtClean="0"/>
              <a:t>	- 1</a:t>
            </a:r>
            <a:r>
              <a:rPr lang="en-US" baseline="30000" dirty="0" smtClean="0"/>
              <a:t>st</a:t>
            </a:r>
            <a:r>
              <a:rPr lang="en-US" baseline="0" dirty="0" smtClean="0"/>
              <a:t> phase start Jan 2012, 2</a:t>
            </a:r>
            <a:r>
              <a:rPr lang="en-US" baseline="30000" dirty="0" smtClean="0"/>
              <a:t>nd</a:t>
            </a:r>
            <a:r>
              <a:rPr lang="en-US" baseline="0" dirty="0" smtClean="0"/>
              <a:t> phase – 2014</a:t>
            </a:r>
          </a:p>
          <a:p>
            <a:pPr marL="228600" indent="-228600">
              <a:buNone/>
            </a:pPr>
            <a:r>
              <a:rPr lang="en-US" baseline="0" dirty="0" smtClean="0"/>
              <a:t>	- Aug 2012 – D.C. Circuit Court of Appeals vacated and remanded CSAPR.</a:t>
            </a:r>
          </a:p>
          <a:p>
            <a:pPr marL="228600" indent="-228600">
              <a:buNone/>
            </a:pPr>
            <a:r>
              <a:rPr lang="en-US" baseline="0" dirty="0" smtClean="0"/>
              <a:t>	- unlawful because (1) EPA imposed FIPs before allowing states to develop their own state implementation plans and (2) EPA improperly calculated state’s contributions to other states’ attainment problems.</a:t>
            </a:r>
          </a:p>
          <a:p>
            <a:pPr marL="228600" indent="-228600">
              <a:buNone/>
            </a:pPr>
            <a:endParaRPr lang="en-US" baseline="0" dirty="0" smtClean="0"/>
          </a:p>
          <a:p>
            <a:pPr marL="228600" indent="-228600">
              <a:buNone/>
            </a:pPr>
            <a:r>
              <a:rPr lang="en-US" baseline="0" dirty="0" smtClean="0"/>
              <a:t>MATS rule sets emission limits of hazardous air pollutants including mercury, PM, heavy metals (arsenic, cadmium), and acid gases (SO2 and hydrochloric acid), and sulfur dioxide emissions beyond those expected from CSAPR.</a:t>
            </a:r>
          </a:p>
          <a:p>
            <a:pPr marL="228600" indent="-228600">
              <a:buNone/>
            </a:pPr>
            <a:r>
              <a:rPr lang="en-US" baseline="0" dirty="0" smtClean="0"/>
              <a:t>Existing sources will have up to 4 years to comply or 2016.</a:t>
            </a:r>
          </a:p>
          <a:p>
            <a:endParaRPr lang="en-US" dirty="0"/>
          </a:p>
        </p:txBody>
      </p:sp>
      <p:sp>
        <p:nvSpPr>
          <p:cNvPr id="4" name="Slide Number Placeholder 3"/>
          <p:cNvSpPr>
            <a:spLocks noGrp="1"/>
          </p:cNvSpPr>
          <p:nvPr>
            <p:ph type="sldNum" sz="quarter" idx="10"/>
          </p:nvPr>
        </p:nvSpPr>
        <p:spPr/>
        <p:txBody>
          <a:bodyPr/>
          <a:lstStyle/>
          <a:p>
            <a:pPr>
              <a:defRPr/>
            </a:pPr>
            <a:fld id="{6E721923-B1A0-4583-BDCA-66655122A384}" type="slidenum">
              <a:rPr lang="en-US" smtClean="0"/>
              <a:pPr>
                <a:defRPr/>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mn-lt"/>
                <a:ea typeface="+mn-ea"/>
                <a:cs typeface="+mn-cs"/>
              </a:rPr>
              <a:t>Background Info – if asked questions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sz="1000" dirty="0" smtClean="0"/>
              <a:t>This report examined the ratepayer impacts and health benefits of CSA. </a:t>
            </a:r>
            <a:r>
              <a:rPr lang="en-US" sz="1000" kern="1200" baseline="0" dirty="0" smtClean="0">
                <a:solidFill>
                  <a:schemeClr val="tx1"/>
                </a:solidFill>
                <a:latin typeface="+mn-lt"/>
                <a:ea typeface="+mn-ea"/>
                <a:cs typeface="+mn-cs"/>
              </a:rPr>
              <a:t>Ratepayer impacts were estimated by comparing the capital cost of complying with the federal Cross-State Air Pollution Rule (CSAPR) and Mercury Air Toxics Standard (MATS) acid gas requirement with and without the state‘s Clean Smokestacks rule. Health benefits </a:t>
            </a:r>
            <a:r>
              <a:rPr lang="en-US" sz="1000" kern="1200" baseline="0" dirty="0" smtClean="0">
                <a:solidFill>
                  <a:schemeClr val="tx1"/>
                </a:solidFill>
                <a:latin typeface="+mn-lt"/>
                <a:ea typeface="+mn-ea"/>
                <a:cs typeface="+mn-cs"/>
              </a:rPr>
              <a:t>were </a:t>
            </a:r>
            <a:r>
              <a:rPr lang="en-US" sz="1000" kern="1200" baseline="0" dirty="0" smtClean="0">
                <a:solidFill>
                  <a:schemeClr val="tx1"/>
                </a:solidFill>
                <a:latin typeface="+mn-lt"/>
                <a:ea typeface="+mn-ea"/>
                <a:cs typeface="+mn-cs"/>
              </a:rPr>
              <a:t>estimated based on reduced premature mortality from emissions reductions achieved under Clean Smokestacks.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00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sz="1000" dirty="0" smtClean="0"/>
              <a:t>Findings - The CSA allowed North Carolina to stagger the cost of pollution-control technologies over a longer period and positioned the state well to comply with the EPA rules while enjoying health benefits and avoiding a sudden spike in consumer electricity rates.  For most scenarios with 25% compliance cost escalation, total compliance costs with CSA </a:t>
            </a:r>
            <a:r>
              <a:rPr lang="en-US" sz="1000" dirty="0" smtClean="0"/>
              <a:t>were </a:t>
            </a:r>
            <a:r>
              <a:rPr lang="en-US" sz="1000" dirty="0" smtClean="0"/>
              <a:t>lower. The</a:t>
            </a:r>
            <a:r>
              <a:rPr lang="en-US" sz="1000" baseline="0" dirty="0" smtClean="0"/>
              <a:t> authors report that </a:t>
            </a:r>
            <a:r>
              <a:rPr lang="en-US" sz="1000" dirty="0" smtClean="0"/>
              <a:t>Clean Smokestacks likely protected ratepayers from cost escalation risk. It also </a:t>
            </a:r>
            <a:r>
              <a:rPr lang="en-US" sz="1000" dirty="0" smtClean="0"/>
              <a:t>spread </a:t>
            </a:r>
            <a:r>
              <a:rPr lang="en-US" sz="1000" dirty="0" smtClean="0"/>
              <a:t>out compliance costs and provided health and environmental benefits </a:t>
            </a:r>
            <a:r>
              <a:rPr lang="en-US" sz="1000" kern="1200" baseline="0" dirty="0" smtClean="0">
                <a:solidFill>
                  <a:schemeClr val="tx1"/>
                </a:solidFill>
                <a:latin typeface="+mn-lt"/>
                <a:ea typeface="+mn-ea"/>
                <a:cs typeface="+mn-cs"/>
              </a:rPr>
              <a:t>for North Carolina residents that are approximately an order of magnitude greater than potential increases in costs for ratepayers that may result from Clean Smokestacks. </a:t>
            </a:r>
            <a:endParaRPr lang="en-US" sz="1000" dirty="0" smtClean="0"/>
          </a:p>
          <a:p>
            <a:endParaRPr lang="en-US" sz="1000" dirty="0" smtClean="0"/>
          </a:p>
          <a:p>
            <a:r>
              <a:rPr lang="en-US" sz="1000" i="0" dirty="0" smtClean="0"/>
              <a:t>A group of medical doctors from the Duke</a:t>
            </a:r>
            <a:r>
              <a:rPr lang="en-US" sz="1000" i="0" baseline="0" dirty="0" smtClean="0"/>
              <a:t> University Medical School submitted a paper to </a:t>
            </a:r>
            <a:r>
              <a:rPr lang="en-US" sz="1000" i="1" dirty="0" smtClean="0"/>
              <a:t>PLOS ONE</a:t>
            </a:r>
            <a:r>
              <a:rPr lang="en-US" sz="1000" dirty="0" smtClean="0"/>
              <a:t> - an international, peer-reviewed, open-access, online publication on scientific research.</a:t>
            </a:r>
          </a:p>
          <a:p>
            <a:endParaRPr lang="en-US" sz="1000" dirty="0" smtClean="0"/>
          </a:p>
          <a:p>
            <a:r>
              <a:rPr lang="en-US" sz="1000" dirty="0" smtClean="0"/>
              <a:t>The Paper focused on beneficial health effects of several programs and air quality regulations that became effective in NC since the mid-1990s.</a:t>
            </a:r>
          </a:p>
          <a:p>
            <a:r>
              <a:rPr lang="en-US" sz="1000" kern="1200" dirty="0" smtClean="0">
                <a:solidFill>
                  <a:schemeClr val="tx1"/>
                </a:solidFill>
                <a:latin typeface="+mn-lt"/>
                <a:ea typeface="+mn-ea"/>
                <a:cs typeface="+mn-cs"/>
              </a:rPr>
              <a:t>Specifically, how mortality from different diseases are or are not associated with the changes of air quality.</a:t>
            </a:r>
            <a:endParaRPr lang="en-US" sz="1000" dirty="0"/>
          </a:p>
        </p:txBody>
      </p:sp>
      <p:sp>
        <p:nvSpPr>
          <p:cNvPr id="4" name="Slide Number Placeholder 3"/>
          <p:cNvSpPr>
            <a:spLocks noGrp="1"/>
          </p:cNvSpPr>
          <p:nvPr>
            <p:ph type="sldNum" sz="quarter" idx="10"/>
          </p:nvPr>
        </p:nvSpPr>
        <p:spPr/>
        <p:txBody>
          <a:bodyPr/>
          <a:lstStyle/>
          <a:p>
            <a:pPr>
              <a:defRPr/>
            </a:pPr>
            <a:fld id="{6E721923-B1A0-4583-BDCA-66655122A384}" type="slidenum">
              <a:rPr lang="en-US" smtClean="0"/>
              <a:pPr>
                <a:defRPr/>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Background Info – if questions asked</a:t>
            </a:r>
          </a:p>
          <a:p>
            <a:endParaRPr lang="en-US" dirty="0" smtClean="0"/>
          </a:p>
          <a:p>
            <a:r>
              <a:rPr lang="en-US" dirty="0" smtClean="0"/>
              <a:t>NC, TVA and several other parties agreed to a comprehensive settlement of a variety of air pollution allegations.</a:t>
            </a:r>
          </a:p>
          <a:p>
            <a:endParaRPr lang="en-US" dirty="0" smtClean="0"/>
          </a:p>
          <a:p>
            <a:r>
              <a:rPr lang="en-US" dirty="0" smtClean="0"/>
              <a:t>Settlement agreement:</a:t>
            </a:r>
          </a:p>
          <a:p>
            <a:pPr marL="228600" indent="-228600">
              <a:buAutoNum type="arabicPeriod"/>
            </a:pPr>
            <a:r>
              <a:rPr lang="en-US" dirty="0" smtClean="0"/>
              <a:t>Subject SO2</a:t>
            </a:r>
            <a:r>
              <a:rPr lang="en-US" baseline="0" dirty="0" smtClean="0"/>
              <a:t> and </a:t>
            </a:r>
            <a:r>
              <a:rPr lang="en-US" baseline="0" dirty="0" err="1" smtClean="0"/>
              <a:t>NOx</a:t>
            </a:r>
            <a:r>
              <a:rPr lang="en-US" baseline="0" dirty="0" smtClean="0"/>
              <a:t> emissions at all of TVA’s coal-fired facilities to system-wide caps that decline on an annual basis to permanent levels of 110,000 tons SO2 in 2019 and 52,000 tons </a:t>
            </a:r>
            <a:r>
              <a:rPr lang="en-US" baseline="0" dirty="0" err="1" smtClean="0"/>
              <a:t>NOx</a:t>
            </a:r>
            <a:r>
              <a:rPr lang="en-US" baseline="0" dirty="0" smtClean="0"/>
              <a:t> in 2018.</a:t>
            </a:r>
          </a:p>
          <a:p>
            <a:pPr marL="228600" indent="-228600">
              <a:buAutoNum type="arabicPeriod"/>
            </a:pPr>
            <a:r>
              <a:rPr lang="en-US" baseline="0" dirty="0" smtClean="0"/>
              <a:t>Require TVA to install modern pollution controls or shutdown most of its coal-fired units</a:t>
            </a:r>
          </a:p>
          <a:p>
            <a:pPr marL="228600" indent="-228600">
              <a:buAutoNum type="arabicPeriod"/>
            </a:pPr>
            <a:r>
              <a:rPr lang="en-US" baseline="0" dirty="0" smtClean="0"/>
              <a:t>Require TVA to pay NC $11.2 million to fund mitigation projects in NC</a:t>
            </a:r>
          </a:p>
          <a:p>
            <a:pPr marL="228600" indent="-228600">
              <a:buNone/>
            </a:pPr>
            <a:endParaRPr lang="en-US" baseline="0" dirty="0" smtClean="0"/>
          </a:p>
          <a:p>
            <a:pPr marL="228600" indent="-228600">
              <a:buNone/>
            </a:pPr>
            <a:endParaRPr lang="en-US" dirty="0"/>
          </a:p>
        </p:txBody>
      </p:sp>
      <p:sp>
        <p:nvSpPr>
          <p:cNvPr id="4" name="Slide Number Placeholder 3"/>
          <p:cNvSpPr>
            <a:spLocks noGrp="1"/>
          </p:cNvSpPr>
          <p:nvPr>
            <p:ph type="sldNum" sz="quarter" idx="10"/>
          </p:nvPr>
        </p:nvSpPr>
        <p:spPr/>
        <p:txBody>
          <a:bodyPr/>
          <a:lstStyle/>
          <a:p>
            <a:pPr>
              <a:defRPr/>
            </a:pPr>
            <a:fld id="{6E721923-B1A0-4583-BDCA-66655122A384}" type="slidenum">
              <a:rPr lang="en-US" smtClean="0"/>
              <a:pPr>
                <a:defRPr/>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948234"/>
            <a:ext cx="7406640" cy="1472184"/>
          </a:xfrm>
        </p:spPr>
        <p:txBody>
          <a:bodyPr anchor="b"/>
          <a:lstStyle>
            <a:lvl1pPr algn="l">
              <a:defRPr/>
            </a:lvl1pPr>
            <a:extLst/>
          </a:lstStyle>
          <a:p>
            <a:r>
              <a:rPr lang="en-US" smtClean="0"/>
              <a:t>Click to edit Master title style</a:t>
            </a:r>
            <a:endParaRPr lang="en-US"/>
          </a:p>
        </p:txBody>
      </p:sp>
      <p:sp>
        <p:nvSpPr>
          <p:cNvPr id="22" name="Subtitle 21"/>
          <p:cNvSpPr>
            <a:spLocks noGrp="1"/>
          </p:cNvSpPr>
          <p:nvPr>
            <p:ph type="subTitle" idx="1"/>
          </p:nvPr>
        </p:nvSpPr>
        <p:spPr>
          <a:xfrm>
            <a:off x="1432560" y="2438400"/>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6" name="Date Placeholder 6"/>
          <p:cNvSpPr>
            <a:spLocks noGrp="1"/>
          </p:cNvSpPr>
          <p:nvPr>
            <p:ph type="dt" sz="half" idx="10"/>
          </p:nvPr>
        </p:nvSpPr>
        <p:spPr/>
        <p:txBody>
          <a:bodyPr/>
          <a:lstStyle>
            <a:lvl1pPr>
              <a:defRPr/>
            </a:lvl1pPr>
            <a:extLst/>
          </a:lstStyle>
          <a:p>
            <a:pPr>
              <a:defRPr/>
            </a:pPr>
            <a:fld id="{CD9C7551-046C-42E0-BACE-CF05CE054766}" type="datetime1">
              <a:rPr lang="en-US" smtClean="0"/>
              <a:pPr>
                <a:defRPr/>
              </a:pPr>
              <a:t>10/28/2013</a:t>
            </a:fld>
            <a:endParaRPr lang="en-US" dirty="0"/>
          </a:p>
        </p:txBody>
      </p:sp>
      <p:sp>
        <p:nvSpPr>
          <p:cNvPr id="7" name="Footer Placeholder 19"/>
          <p:cNvSpPr>
            <a:spLocks noGrp="1"/>
          </p:cNvSpPr>
          <p:nvPr>
            <p:ph type="ftr" sz="quarter" idx="11"/>
          </p:nvPr>
        </p:nvSpPr>
        <p:spPr/>
        <p:txBody>
          <a:bodyPr/>
          <a:lstStyle>
            <a:lvl1pPr>
              <a:defRPr/>
            </a:lvl1pPr>
            <a:extLst/>
          </a:lstStyle>
          <a:p>
            <a:pPr>
              <a:defRPr/>
            </a:pPr>
            <a:endParaRPr lang="en-US" dirty="0"/>
          </a:p>
        </p:txBody>
      </p:sp>
      <p:sp>
        <p:nvSpPr>
          <p:cNvPr id="8" name="Slide Number Placeholder 9"/>
          <p:cNvSpPr>
            <a:spLocks noGrp="1"/>
          </p:cNvSpPr>
          <p:nvPr>
            <p:ph type="sldNum" sz="quarter" idx="12"/>
          </p:nvPr>
        </p:nvSpPr>
        <p:spPr/>
        <p:txBody>
          <a:bodyPr/>
          <a:lstStyle>
            <a:lvl1pPr>
              <a:defRPr/>
            </a:lvl1pPr>
            <a:extLst/>
          </a:lstStyle>
          <a:p>
            <a:pPr>
              <a:defRPr/>
            </a:pPr>
            <a:fld id="{5EBC32B8-A717-4AA8-96D7-FD5B7920A7F2}" type="slidenum">
              <a:rPr lang="en-US"/>
              <a:pPr>
                <a:defRPr/>
              </a:pPr>
              <a:t>‹#›</a:t>
            </a:fld>
            <a:endParaRPr lang="en-US" dirty="0"/>
          </a:p>
        </p:txBody>
      </p:sp>
      <p:grpSp>
        <p:nvGrpSpPr>
          <p:cNvPr id="9" name="Group 8"/>
          <p:cNvGrpSpPr/>
          <p:nvPr userDrawn="1"/>
        </p:nvGrpSpPr>
        <p:grpSpPr>
          <a:xfrm>
            <a:off x="0" y="0"/>
            <a:ext cx="6172201" cy="685800"/>
            <a:chOff x="0" y="0"/>
            <a:chExt cx="6172201" cy="685800"/>
          </a:xfrm>
        </p:grpSpPr>
        <p:pic>
          <p:nvPicPr>
            <p:cNvPr id="10" name="Content Placeholder 14" descr="file 2 image header.jpg"/>
            <p:cNvPicPr>
              <a:picLocks noChangeAspect="1"/>
            </p:cNvPicPr>
            <p:nvPr/>
          </p:nvPicPr>
          <p:blipFill>
            <a:blip r:embed="rId2" cstate="print"/>
            <a:stretch>
              <a:fillRect/>
            </a:stretch>
          </p:blipFill>
          <p:spPr bwMode="auto">
            <a:xfrm>
              <a:off x="1" y="190309"/>
              <a:ext cx="6172200" cy="495491"/>
            </a:xfrm>
            <a:prstGeom prst="rect">
              <a:avLst/>
            </a:prstGeom>
            <a:noFill/>
            <a:ln w="9525">
              <a:noFill/>
              <a:miter lim="800000"/>
              <a:headEnd/>
              <a:tailEnd/>
            </a:ln>
            <a:effectLst>
              <a:reflection blurRad="6350" stA="52000" endA="300" endPos="35000" dir="5400000" sy="-100000" algn="bl" rotWithShape="0"/>
            </a:effectLst>
          </p:spPr>
        </p:pic>
        <p:pic>
          <p:nvPicPr>
            <p:cNvPr id="11" name="Picture 4"/>
            <p:cNvPicPr>
              <a:picLocks noChangeAspect="1" noChangeArrowheads="1"/>
            </p:cNvPicPr>
            <p:nvPr/>
          </p:nvPicPr>
          <p:blipFill>
            <a:blip r:embed="rId3" cstate="print"/>
            <a:srcRect/>
            <a:stretch>
              <a:fillRect/>
            </a:stretch>
          </p:blipFill>
          <p:spPr bwMode="auto">
            <a:xfrm>
              <a:off x="0" y="0"/>
              <a:ext cx="3810000" cy="190500"/>
            </a:xfrm>
            <a:prstGeom prst="rect">
              <a:avLst/>
            </a:prstGeom>
            <a:solidFill>
              <a:schemeClr val="bg1"/>
            </a:solidFill>
            <a:ln w="9525">
              <a:noFill/>
              <a:miter lim="800000"/>
              <a:headEnd/>
              <a:tailEnd/>
            </a:ln>
          </p:spPr>
        </p:pic>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435100" y="762000"/>
            <a:ext cx="7499350" cy="1143000"/>
          </a:xfrm>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1435100" y="1981200"/>
            <a:ext cx="7499350" cy="4267200"/>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3"/>
          <p:cNvSpPr>
            <a:spLocks noGrp="1"/>
          </p:cNvSpPr>
          <p:nvPr>
            <p:ph type="dt" sz="half" idx="10"/>
          </p:nvPr>
        </p:nvSpPr>
        <p:spPr/>
        <p:txBody>
          <a:bodyPr/>
          <a:lstStyle>
            <a:lvl1pPr>
              <a:defRPr/>
            </a:lvl1pPr>
          </a:lstStyle>
          <a:p>
            <a:pPr>
              <a:defRPr/>
            </a:pPr>
            <a:fld id="{586C87DF-0412-483B-BE4A-FFF61C5593B6}" type="datetime1">
              <a:rPr lang="en-US" smtClean="0"/>
              <a:pPr>
                <a:defRPr/>
              </a:pPr>
              <a:t>10/28/2013</a:t>
            </a:fld>
            <a:endParaRPr lang="en-US" dirty="0"/>
          </a:p>
        </p:txBody>
      </p:sp>
      <p:sp>
        <p:nvSpPr>
          <p:cNvPr id="5" name="Footer Placeholder 9"/>
          <p:cNvSpPr>
            <a:spLocks noGrp="1"/>
          </p:cNvSpPr>
          <p:nvPr>
            <p:ph type="ftr" sz="quarter" idx="11"/>
          </p:nvPr>
        </p:nvSpPr>
        <p:spPr/>
        <p:txBody>
          <a:bodyPr/>
          <a:lstStyle>
            <a:lvl1pPr>
              <a:defRPr/>
            </a:lvl1pPr>
          </a:lstStyle>
          <a:p>
            <a:pPr>
              <a:defRPr/>
            </a:pPr>
            <a:endParaRPr lang="en-US" dirty="0"/>
          </a:p>
        </p:txBody>
      </p:sp>
      <p:sp>
        <p:nvSpPr>
          <p:cNvPr id="6" name="Slide Number Placeholder 21"/>
          <p:cNvSpPr>
            <a:spLocks noGrp="1"/>
          </p:cNvSpPr>
          <p:nvPr>
            <p:ph type="sldNum" sz="quarter" idx="12"/>
          </p:nvPr>
        </p:nvSpPr>
        <p:spPr/>
        <p:txBody>
          <a:bodyPr/>
          <a:lstStyle>
            <a:lvl1pPr>
              <a:defRPr/>
            </a:lvl1pPr>
          </a:lstStyle>
          <a:p>
            <a:pPr>
              <a:defRPr/>
            </a:pPr>
            <a:fld id="{CF5BA8D4-C01E-4694-B023-90E15ED52611}" type="slidenum">
              <a:rPr lang="en-US"/>
              <a:pPr>
                <a:defRPr/>
              </a:pPr>
              <a:t>‹#›</a:t>
            </a:fld>
            <a:endParaRPr lang="en-US" dirty="0"/>
          </a:p>
        </p:txBody>
      </p:sp>
      <p:grpSp>
        <p:nvGrpSpPr>
          <p:cNvPr id="7" name="Group 6"/>
          <p:cNvGrpSpPr/>
          <p:nvPr userDrawn="1"/>
        </p:nvGrpSpPr>
        <p:grpSpPr>
          <a:xfrm>
            <a:off x="0" y="0"/>
            <a:ext cx="6172201" cy="685800"/>
            <a:chOff x="0" y="0"/>
            <a:chExt cx="6172201" cy="685800"/>
          </a:xfrm>
        </p:grpSpPr>
        <p:pic>
          <p:nvPicPr>
            <p:cNvPr id="8" name="Content Placeholder 14" descr="file 2 image header.jpg"/>
            <p:cNvPicPr>
              <a:picLocks noChangeAspect="1"/>
            </p:cNvPicPr>
            <p:nvPr/>
          </p:nvPicPr>
          <p:blipFill>
            <a:blip r:embed="rId2" cstate="print"/>
            <a:stretch>
              <a:fillRect/>
            </a:stretch>
          </p:blipFill>
          <p:spPr bwMode="auto">
            <a:xfrm>
              <a:off x="1" y="190309"/>
              <a:ext cx="6172200" cy="495491"/>
            </a:xfrm>
            <a:prstGeom prst="rect">
              <a:avLst/>
            </a:prstGeom>
            <a:noFill/>
            <a:ln w="9525">
              <a:noFill/>
              <a:miter lim="800000"/>
              <a:headEnd/>
              <a:tailEnd/>
            </a:ln>
            <a:effectLst>
              <a:reflection blurRad="6350" stA="52000" endA="300" endPos="35000" dir="5400000" sy="-100000" algn="bl" rotWithShape="0"/>
            </a:effectLst>
          </p:spPr>
        </p:pic>
        <p:pic>
          <p:nvPicPr>
            <p:cNvPr id="9" name="Picture 4"/>
            <p:cNvPicPr>
              <a:picLocks noChangeAspect="1" noChangeArrowheads="1"/>
            </p:cNvPicPr>
            <p:nvPr/>
          </p:nvPicPr>
          <p:blipFill>
            <a:blip r:embed="rId3" cstate="print"/>
            <a:srcRect/>
            <a:stretch>
              <a:fillRect/>
            </a:stretch>
          </p:blipFill>
          <p:spPr bwMode="auto">
            <a:xfrm>
              <a:off x="0" y="0"/>
              <a:ext cx="3810000" cy="190500"/>
            </a:xfrm>
            <a:prstGeom prst="rect">
              <a:avLst/>
            </a:prstGeom>
            <a:solidFill>
              <a:schemeClr val="bg1"/>
            </a:solidFill>
            <a:ln w="9525">
              <a:noFill/>
              <a:miter lim="800000"/>
              <a:headEnd/>
              <a:tailEnd/>
            </a:ln>
          </p:spPr>
        </p:pic>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62000"/>
            <a:ext cx="1828800" cy="5364164"/>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1143000" y="762000"/>
            <a:ext cx="5562600" cy="5364165"/>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3"/>
          <p:cNvSpPr>
            <a:spLocks noGrp="1"/>
          </p:cNvSpPr>
          <p:nvPr>
            <p:ph type="dt" sz="half" idx="10"/>
          </p:nvPr>
        </p:nvSpPr>
        <p:spPr/>
        <p:txBody>
          <a:bodyPr/>
          <a:lstStyle>
            <a:lvl1pPr>
              <a:defRPr/>
            </a:lvl1pPr>
          </a:lstStyle>
          <a:p>
            <a:pPr>
              <a:defRPr/>
            </a:pPr>
            <a:fld id="{3AC9C078-A4E7-45FA-89AF-CAB046B3FFE8}" type="datetime1">
              <a:rPr lang="en-US" smtClean="0"/>
              <a:pPr>
                <a:defRPr/>
              </a:pPr>
              <a:t>10/28/2013</a:t>
            </a:fld>
            <a:endParaRPr lang="en-US" dirty="0"/>
          </a:p>
        </p:txBody>
      </p:sp>
      <p:sp>
        <p:nvSpPr>
          <p:cNvPr id="5" name="Footer Placeholder 9"/>
          <p:cNvSpPr>
            <a:spLocks noGrp="1"/>
          </p:cNvSpPr>
          <p:nvPr>
            <p:ph type="ftr" sz="quarter" idx="11"/>
          </p:nvPr>
        </p:nvSpPr>
        <p:spPr/>
        <p:txBody>
          <a:bodyPr/>
          <a:lstStyle>
            <a:lvl1pPr>
              <a:defRPr/>
            </a:lvl1pPr>
          </a:lstStyle>
          <a:p>
            <a:pPr>
              <a:defRPr/>
            </a:pPr>
            <a:endParaRPr lang="en-US" dirty="0"/>
          </a:p>
        </p:txBody>
      </p:sp>
      <p:sp>
        <p:nvSpPr>
          <p:cNvPr id="6" name="Slide Number Placeholder 21"/>
          <p:cNvSpPr>
            <a:spLocks noGrp="1"/>
          </p:cNvSpPr>
          <p:nvPr>
            <p:ph type="sldNum" sz="quarter" idx="12"/>
          </p:nvPr>
        </p:nvSpPr>
        <p:spPr/>
        <p:txBody>
          <a:bodyPr/>
          <a:lstStyle>
            <a:lvl1pPr>
              <a:defRPr/>
            </a:lvl1pPr>
          </a:lstStyle>
          <a:p>
            <a:pPr>
              <a:defRPr/>
            </a:pPr>
            <a:fld id="{AB4D35E8-B6D1-4CD3-BCF3-D7B700B15E2D}" type="slidenum">
              <a:rPr lang="en-US"/>
              <a:pPr>
                <a:defRPr/>
              </a:pPr>
              <a:t>‹#›</a:t>
            </a:fld>
            <a:endParaRPr lang="en-US" dirty="0"/>
          </a:p>
        </p:txBody>
      </p:sp>
      <p:grpSp>
        <p:nvGrpSpPr>
          <p:cNvPr id="7" name="Group 6"/>
          <p:cNvGrpSpPr/>
          <p:nvPr userDrawn="1"/>
        </p:nvGrpSpPr>
        <p:grpSpPr>
          <a:xfrm>
            <a:off x="0" y="0"/>
            <a:ext cx="6172201" cy="685800"/>
            <a:chOff x="0" y="0"/>
            <a:chExt cx="6172201" cy="685800"/>
          </a:xfrm>
        </p:grpSpPr>
        <p:pic>
          <p:nvPicPr>
            <p:cNvPr id="8" name="Content Placeholder 14" descr="file 2 image header.jpg"/>
            <p:cNvPicPr>
              <a:picLocks noChangeAspect="1"/>
            </p:cNvPicPr>
            <p:nvPr/>
          </p:nvPicPr>
          <p:blipFill>
            <a:blip r:embed="rId2" cstate="print"/>
            <a:stretch>
              <a:fillRect/>
            </a:stretch>
          </p:blipFill>
          <p:spPr bwMode="auto">
            <a:xfrm>
              <a:off x="1" y="190309"/>
              <a:ext cx="6172200" cy="495491"/>
            </a:xfrm>
            <a:prstGeom prst="rect">
              <a:avLst/>
            </a:prstGeom>
            <a:noFill/>
            <a:ln w="9525">
              <a:noFill/>
              <a:miter lim="800000"/>
              <a:headEnd/>
              <a:tailEnd/>
            </a:ln>
            <a:effectLst>
              <a:reflection blurRad="6350" stA="52000" endA="300" endPos="35000" dir="5400000" sy="-100000" algn="bl" rotWithShape="0"/>
            </a:effectLst>
          </p:spPr>
        </p:pic>
        <p:pic>
          <p:nvPicPr>
            <p:cNvPr id="9" name="Picture 4"/>
            <p:cNvPicPr>
              <a:picLocks noChangeAspect="1" noChangeArrowheads="1"/>
            </p:cNvPicPr>
            <p:nvPr/>
          </p:nvPicPr>
          <p:blipFill>
            <a:blip r:embed="rId3" cstate="print"/>
            <a:srcRect/>
            <a:stretch>
              <a:fillRect/>
            </a:stretch>
          </p:blipFill>
          <p:spPr bwMode="auto">
            <a:xfrm>
              <a:off x="0" y="0"/>
              <a:ext cx="3810000" cy="190500"/>
            </a:xfrm>
            <a:prstGeom prst="rect">
              <a:avLst/>
            </a:prstGeom>
            <a:solidFill>
              <a:schemeClr val="bg1"/>
            </a:solidFill>
            <a:ln w="9525">
              <a:noFill/>
              <a:miter lim="800000"/>
              <a:headEnd/>
              <a:tailEnd/>
            </a:ln>
          </p:spPr>
        </p:pic>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2132" y="762000"/>
            <a:ext cx="8098468" cy="1143000"/>
          </a:xfrm>
        </p:spPr>
        <p:txBody>
          <a:bodyPr/>
          <a:lstStyle>
            <a:extLst/>
          </a:lstStyle>
          <a:p>
            <a:r>
              <a:rPr lang="en-US" smtClean="0"/>
              <a:t>Click to edit Master title style</a:t>
            </a:r>
            <a:endParaRPr lang="en-US"/>
          </a:p>
        </p:txBody>
      </p:sp>
      <p:sp>
        <p:nvSpPr>
          <p:cNvPr id="3" name="Content Placeholder 2"/>
          <p:cNvSpPr>
            <a:spLocks noGrp="1"/>
          </p:cNvSpPr>
          <p:nvPr>
            <p:ph idx="1"/>
          </p:nvPr>
        </p:nvSpPr>
        <p:spPr>
          <a:xfrm>
            <a:off x="512132" y="1905000"/>
            <a:ext cx="8098468" cy="4343400"/>
          </a:xfrm>
        </p:spPr>
        <p:txBody>
          <a:bodyPr/>
          <a:lstStyle>
            <a:lvl2pPr>
              <a:buClr>
                <a:srgbClr val="002060"/>
              </a:buClr>
              <a:buFont typeface="Wingdings" pitchFamily="2" charset="2"/>
              <a:buChar char="§"/>
              <a:defRPr/>
            </a:lvl2pPr>
            <a:extLs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23"/>
          <p:cNvSpPr>
            <a:spLocks noGrp="1"/>
          </p:cNvSpPr>
          <p:nvPr>
            <p:ph type="dt" sz="half" idx="10"/>
          </p:nvPr>
        </p:nvSpPr>
        <p:spPr/>
        <p:txBody>
          <a:bodyPr/>
          <a:lstStyle>
            <a:lvl1pPr>
              <a:defRPr/>
            </a:lvl1pPr>
          </a:lstStyle>
          <a:p>
            <a:pPr>
              <a:defRPr/>
            </a:pPr>
            <a:fld id="{B3249D8B-BEE3-4EAE-8770-5712D396CF22}" type="datetime1">
              <a:rPr lang="en-US" smtClean="0"/>
              <a:pPr>
                <a:defRPr/>
              </a:pPr>
              <a:t>10/28/2013</a:t>
            </a:fld>
            <a:endParaRPr lang="en-US" dirty="0"/>
          </a:p>
        </p:txBody>
      </p:sp>
      <p:sp>
        <p:nvSpPr>
          <p:cNvPr id="5" name="Footer Placeholder 9"/>
          <p:cNvSpPr>
            <a:spLocks noGrp="1"/>
          </p:cNvSpPr>
          <p:nvPr>
            <p:ph type="ftr" sz="quarter" idx="11"/>
          </p:nvPr>
        </p:nvSpPr>
        <p:spPr/>
        <p:txBody>
          <a:bodyPr/>
          <a:lstStyle>
            <a:lvl1pPr>
              <a:defRPr/>
            </a:lvl1pPr>
          </a:lstStyle>
          <a:p>
            <a:pPr>
              <a:defRPr/>
            </a:pPr>
            <a:endParaRPr lang="en-US" dirty="0"/>
          </a:p>
        </p:txBody>
      </p:sp>
      <p:sp>
        <p:nvSpPr>
          <p:cNvPr id="6" name="Slide Number Placeholder 21"/>
          <p:cNvSpPr>
            <a:spLocks noGrp="1"/>
          </p:cNvSpPr>
          <p:nvPr>
            <p:ph type="sldNum" sz="quarter" idx="12"/>
          </p:nvPr>
        </p:nvSpPr>
        <p:spPr/>
        <p:txBody>
          <a:bodyPr/>
          <a:lstStyle>
            <a:lvl1pPr>
              <a:defRPr/>
            </a:lvl1pPr>
          </a:lstStyle>
          <a:p>
            <a:pPr>
              <a:defRPr/>
            </a:pPr>
            <a:fld id="{6EBEBF34-41EE-463C-95F4-6F8CDBD20ECB}" type="slidenum">
              <a:rPr lang="en-US"/>
              <a:pPr>
                <a:defRPr/>
              </a:pPr>
              <a:t>‹#›</a:t>
            </a:fld>
            <a:endParaRPr lang="en-US" dirty="0"/>
          </a:p>
        </p:txBody>
      </p:sp>
      <p:grpSp>
        <p:nvGrpSpPr>
          <p:cNvPr id="7" name="Group 6"/>
          <p:cNvGrpSpPr/>
          <p:nvPr userDrawn="1"/>
        </p:nvGrpSpPr>
        <p:grpSpPr>
          <a:xfrm>
            <a:off x="0" y="0"/>
            <a:ext cx="6172201" cy="685800"/>
            <a:chOff x="0" y="0"/>
            <a:chExt cx="6172201" cy="685800"/>
          </a:xfrm>
        </p:grpSpPr>
        <p:pic>
          <p:nvPicPr>
            <p:cNvPr id="8" name="Content Placeholder 14" descr="file 2 image header.jpg"/>
            <p:cNvPicPr>
              <a:picLocks noChangeAspect="1"/>
            </p:cNvPicPr>
            <p:nvPr/>
          </p:nvPicPr>
          <p:blipFill>
            <a:blip r:embed="rId2" cstate="print"/>
            <a:stretch>
              <a:fillRect/>
            </a:stretch>
          </p:blipFill>
          <p:spPr bwMode="auto">
            <a:xfrm>
              <a:off x="1" y="190309"/>
              <a:ext cx="6172200" cy="495491"/>
            </a:xfrm>
            <a:prstGeom prst="rect">
              <a:avLst/>
            </a:prstGeom>
            <a:noFill/>
            <a:ln w="9525">
              <a:noFill/>
              <a:miter lim="800000"/>
              <a:headEnd/>
              <a:tailEnd/>
            </a:ln>
            <a:effectLst>
              <a:reflection blurRad="6350" stA="52000" endA="300" endPos="35000" dir="5400000" sy="-100000" algn="bl" rotWithShape="0"/>
            </a:effectLst>
          </p:spPr>
        </p:pic>
        <p:pic>
          <p:nvPicPr>
            <p:cNvPr id="9" name="Picture 4"/>
            <p:cNvPicPr>
              <a:picLocks noChangeAspect="1" noChangeArrowheads="1"/>
            </p:cNvPicPr>
            <p:nvPr/>
          </p:nvPicPr>
          <p:blipFill>
            <a:blip r:embed="rId3" cstate="print"/>
            <a:srcRect/>
            <a:stretch>
              <a:fillRect/>
            </a:stretch>
          </p:blipFill>
          <p:spPr bwMode="auto">
            <a:xfrm>
              <a:off x="0" y="0"/>
              <a:ext cx="3810000" cy="190500"/>
            </a:xfrm>
            <a:prstGeom prst="rect">
              <a:avLst/>
            </a:prstGeom>
            <a:solidFill>
              <a:schemeClr val="bg1"/>
            </a:solidFill>
            <a:ln w="9525">
              <a:noFill/>
              <a:miter lim="800000"/>
              <a:headEnd/>
              <a:tailEnd/>
            </a:ln>
          </p:spPr>
        </p:pic>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p:cNvSpPr/>
          <p:nvPr/>
        </p:nvSpPr>
        <p:spPr>
          <a:xfrm>
            <a:off x="2282825" y="0"/>
            <a:ext cx="6858000"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5" name="Rectangle 4"/>
          <p:cNvSpPr/>
          <p:nvPr/>
        </p:nvSpPr>
        <p:spPr bwMode="invGray">
          <a:xfrm>
            <a:off x="2286000" y="0"/>
            <a:ext cx="76200"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6" name="Oval 5"/>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fontAlgn="auto">
              <a:spcBef>
                <a:spcPts val="0"/>
              </a:spcBef>
              <a:spcAft>
                <a:spcPts val="0"/>
              </a:spcAft>
              <a:defRPr/>
            </a:pPr>
            <a:endParaRPr lang="en-US" dirty="0"/>
          </a:p>
        </p:txBody>
      </p:sp>
      <p:sp>
        <p:nvSpPr>
          <p:cNvPr id="7" name="Oval 6"/>
          <p:cNvSpPr/>
          <p:nvPr/>
        </p:nvSpPr>
        <p:spPr>
          <a:xfrm>
            <a:off x="2408238" y="2746375"/>
            <a:ext cx="63500" cy="63500"/>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fontAlgn="auto">
              <a:spcBef>
                <a:spcPts val="0"/>
              </a:spcBef>
              <a:spcAft>
                <a:spcPts val="0"/>
              </a:spcAft>
              <a:defRPr/>
            </a:pPr>
            <a:endParaRPr lang="en-US" dirty="0"/>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lang="en-US" smtClean="0"/>
              <a:t>Click to edit Master title style</a:t>
            </a:r>
            <a:endParaRPr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8" name="Date Placeholder 3"/>
          <p:cNvSpPr>
            <a:spLocks noGrp="1"/>
          </p:cNvSpPr>
          <p:nvPr>
            <p:ph type="dt" sz="half" idx="10"/>
          </p:nvPr>
        </p:nvSpPr>
        <p:spPr/>
        <p:txBody>
          <a:bodyPr/>
          <a:lstStyle>
            <a:lvl1pPr>
              <a:defRPr/>
            </a:lvl1pPr>
            <a:extLst/>
          </a:lstStyle>
          <a:p>
            <a:pPr>
              <a:defRPr/>
            </a:pPr>
            <a:fld id="{B03E1365-0E8F-408A-9C00-24DF96DED6FE}" type="datetime1">
              <a:rPr lang="en-US" smtClean="0"/>
              <a:pPr>
                <a:defRPr/>
              </a:pPr>
              <a:t>10/28/2013</a:t>
            </a:fld>
            <a:endParaRPr lang="en-US" dirty="0"/>
          </a:p>
        </p:txBody>
      </p:sp>
      <p:sp>
        <p:nvSpPr>
          <p:cNvPr id="9" name="Footer Placeholder 4"/>
          <p:cNvSpPr>
            <a:spLocks noGrp="1"/>
          </p:cNvSpPr>
          <p:nvPr>
            <p:ph type="ftr" sz="quarter" idx="11"/>
          </p:nvPr>
        </p:nvSpPr>
        <p:spPr/>
        <p:txBody>
          <a:bodyPr/>
          <a:lstStyle>
            <a:lvl1pPr>
              <a:defRPr/>
            </a:lvl1pPr>
            <a:extLst/>
          </a:lstStyle>
          <a:p>
            <a:pPr>
              <a:defRPr/>
            </a:pPr>
            <a:endParaRPr lang="en-US" dirty="0"/>
          </a:p>
        </p:txBody>
      </p:sp>
      <p:sp>
        <p:nvSpPr>
          <p:cNvPr id="10" name="Slide Number Placeholder 5"/>
          <p:cNvSpPr>
            <a:spLocks noGrp="1"/>
          </p:cNvSpPr>
          <p:nvPr>
            <p:ph type="sldNum" sz="quarter" idx="12"/>
          </p:nvPr>
        </p:nvSpPr>
        <p:spPr/>
        <p:txBody>
          <a:bodyPr/>
          <a:lstStyle>
            <a:lvl1pPr>
              <a:defRPr/>
            </a:lvl1pPr>
            <a:extLst/>
          </a:lstStyle>
          <a:p>
            <a:pPr>
              <a:defRPr/>
            </a:pPr>
            <a:fld id="{CF6EFFCE-F09D-40CE-82BB-2D54C81C5C26}" type="slidenum">
              <a:rPr lang="en-US"/>
              <a:pPr>
                <a:defRPr/>
              </a:pPr>
              <a:t>‹#›</a:t>
            </a:fld>
            <a:endParaRPr lang="en-US" dirty="0"/>
          </a:p>
        </p:txBody>
      </p:sp>
      <p:grpSp>
        <p:nvGrpSpPr>
          <p:cNvPr id="11" name="Group 10"/>
          <p:cNvGrpSpPr/>
          <p:nvPr userDrawn="1"/>
        </p:nvGrpSpPr>
        <p:grpSpPr>
          <a:xfrm>
            <a:off x="0" y="0"/>
            <a:ext cx="6172201" cy="685800"/>
            <a:chOff x="0" y="0"/>
            <a:chExt cx="6172201" cy="685800"/>
          </a:xfrm>
        </p:grpSpPr>
        <p:pic>
          <p:nvPicPr>
            <p:cNvPr id="12" name="Content Placeholder 14" descr="file 2 image header.jpg"/>
            <p:cNvPicPr>
              <a:picLocks noChangeAspect="1"/>
            </p:cNvPicPr>
            <p:nvPr/>
          </p:nvPicPr>
          <p:blipFill>
            <a:blip r:embed="rId2" cstate="print"/>
            <a:stretch>
              <a:fillRect/>
            </a:stretch>
          </p:blipFill>
          <p:spPr bwMode="auto">
            <a:xfrm>
              <a:off x="1" y="190309"/>
              <a:ext cx="6172200" cy="495491"/>
            </a:xfrm>
            <a:prstGeom prst="rect">
              <a:avLst/>
            </a:prstGeom>
            <a:noFill/>
            <a:ln w="9525">
              <a:noFill/>
              <a:miter lim="800000"/>
              <a:headEnd/>
              <a:tailEnd/>
            </a:ln>
            <a:effectLst>
              <a:reflection blurRad="6350" stA="52000" endA="300" endPos="35000" dir="5400000" sy="-100000" algn="bl" rotWithShape="0"/>
            </a:effectLst>
          </p:spPr>
        </p:pic>
        <p:pic>
          <p:nvPicPr>
            <p:cNvPr id="13" name="Picture 4"/>
            <p:cNvPicPr>
              <a:picLocks noChangeAspect="1" noChangeArrowheads="1"/>
            </p:cNvPicPr>
            <p:nvPr/>
          </p:nvPicPr>
          <p:blipFill>
            <a:blip r:embed="rId3" cstate="print"/>
            <a:srcRect/>
            <a:stretch>
              <a:fillRect/>
            </a:stretch>
          </p:blipFill>
          <p:spPr bwMode="auto">
            <a:xfrm>
              <a:off x="0" y="0"/>
              <a:ext cx="3810000" cy="190500"/>
            </a:xfrm>
            <a:prstGeom prst="rect">
              <a:avLst/>
            </a:prstGeom>
            <a:solidFill>
              <a:schemeClr val="bg1"/>
            </a:solidFill>
            <a:ln w="9525">
              <a:noFill/>
              <a:miter lim="800000"/>
              <a:headEnd/>
              <a:tailEnd/>
            </a:ln>
          </p:spPr>
        </p:pic>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62000"/>
            <a:ext cx="8552688" cy="1143000"/>
          </a:xfrm>
        </p:spPr>
        <p:txBody>
          <a:bodyPr/>
          <a:lstStyle>
            <a:extLst/>
          </a:lstStyle>
          <a:p>
            <a:r>
              <a:rPr lang="en-US" smtClean="0"/>
              <a:t>Click to edit Master title style</a:t>
            </a:r>
            <a:endParaRPr lang="en-US"/>
          </a:p>
        </p:txBody>
      </p:sp>
      <p:sp>
        <p:nvSpPr>
          <p:cNvPr id="3" name="Content Placeholder 2"/>
          <p:cNvSpPr>
            <a:spLocks noGrp="1"/>
          </p:cNvSpPr>
          <p:nvPr>
            <p:ph sz="half" idx="1"/>
          </p:nvPr>
        </p:nvSpPr>
        <p:spPr>
          <a:xfrm>
            <a:off x="381000" y="1905000"/>
            <a:ext cx="4206240" cy="4282440"/>
          </a:xfrm>
        </p:spPr>
        <p:txBody>
          <a:bodyPr/>
          <a:lstStyle>
            <a:lvl1pPr>
              <a:defRPr sz="2800"/>
            </a:lvl1pPr>
            <a:lvl2pPr>
              <a:defRPr sz="2400"/>
            </a:lvl2pPr>
            <a:lvl3pPr>
              <a:defRPr sz="2000"/>
            </a:lvl3pPr>
            <a:lvl4pPr>
              <a:defRPr sz="1800"/>
            </a:lvl4pPr>
            <a:lvl5pPr>
              <a:defRPr sz="1800"/>
            </a:lvl5pPr>
            <a:extLs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724400" y="1905000"/>
            <a:ext cx="4209288" cy="4282440"/>
          </a:xfrm>
        </p:spPr>
        <p:txBody>
          <a:bodyPr/>
          <a:lstStyle>
            <a:lvl1pPr>
              <a:defRPr sz="2800"/>
            </a:lvl1pPr>
            <a:lvl2pPr>
              <a:defRPr sz="2400"/>
            </a:lvl2pPr>
            <a:lvl3pPr>
              <a:defRPr sz="2000"/>
            </a:lvl3pPr>
            <a:lvl4pPr>
              <a:defRPr sz="1800"/>
            </a:lvl4pPr>
            <a:lvl5pPr>
              <a:defRPr sz="1800"/>
            </a:lvl5pPr>
            <a:extLs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23"/>
          <p:cNvSpPr>
            <a:spLocks noGrp="1"/>
          </p:cNvSpPr>
          <p:nvPr>
            <p:ph type="dt" sz="half" idx="10"/>
          </p:nvPr>
        </p:nvSpPr>
        <p:spPr/>
        <p:txBody>
          <a:bodyPr/>
          <a:lstStyle>
            <a:lvl1pPr>
              <a:defRPr/>
            </a:lvl1pPr>
          </a:lstStyle>
          <a:p>
            <a:pPr>
              <a:defRPr/>
            </a:pPr>
            <a:fld id="{95A6730D-D05C-42DB-8B75-542208B3899C}" type="datetime1">
              <a:rPr lang="en-US" smtClean="0"/>
              <a:pPr>
                <a:defRPr/>
              </a:pPr>
              <a:t>10/28/2013</a:t>
            </a:fld>
            <a:endParaRPr lang="en-US" dirty="0"/>
          </a:p>
        </p:txBody>
      </p:sp>
      <p:sp>
        <p:nvSpPr>
          <p:cNvPr id="6" name="Footer Placeholder 9"/>
          <p:cNvSpPr>
            <a:spLocks noGrp="1"/>
          </p:cNvSpPr>
          <p:nvPr>
            <p:ph type="ftr" sz="quarter" idx="11"/>
          </p:nvPr>
        </p:nvSpPr>
        <p:spPr/>
        <p:txBody>
          <a:bodyPr/>
          <a:lstStyle>
            <a:lvl1pPr>
              <a:defRPr/>
            </a:lvl1pPr>
          </a:lstStyle>
          <a:p>
            <a:pPr>
              <a:defRPr/>
            </a:pPr>
            <a:endParaRPr lang="en-US" dirty="0"/>
          </a:p>
        </p:txBody>
      </p:sp>
      <p:sp>
        <p:nvSpPr>
          <p:cNvPr id="7" name="Slide Number Placeholder 21"/>
          <p:cNvSpPr>
            <a:spLocks noGrp="1"/>
          </p:cNvSpPr>
          <p:nvPr>
            <p:ph type="sldNum" sz="quarter" idx="12"/>
          </p:nvPr>
        </p:nvSpPr>
        <p:spPr/>
        <p:txBody>
          <a:bodyPr/>
          <a:lstStyle>
            <a:lvl1pPr>
              <a:defRPr/>
            </a:lvl1pPr>
          </a:lstStyle>
          <a:p>
            <a:pPr>
              <a:defRPr/>
            </a:pPr>
            <a:fld id="{2874E481-E12B-4E9E-8F43-AC486F0A6CB6}" type="slidenum">
              <a:rPr lang="en-US"/>
              <a:pPr>
                <a:defRPr/>
              </a:pPr>
              <a:t>‹#›</a:t>
            </a:fld>
            <a:endParaRPr lang="en-US" dirty="0"/>
          </a:p>
        </p:txBody>
      </p:sp>
      <p:grpSp>
        <p:nvGrpSpPr>
          <p:cNvPr id="8" name="Group 7"/>
          <p:cNvGrpSpPr/>
          <p:nvPr userDrawn="1"/>
        </p:nvGrpSpPr>
        <p:grpSpPr>
          <a:xfrm>
            <a:off x="0" y="0"/>
            <a:ext cx="6172201" cy="685800"/>
            <a:chOff x="0" y="0"/>
            <a:chExt cx="6172201" cy="685800"/>
          </a:xfrm>
        </p:grpSpPr>
        <p:pic>
          <p:nvPicPr>
            <p:cNvPr id="9" name="Content Placeholder 14" descr="file 2 image header.jpg"/>
            <p:cNvPicPr>
              <a:picLocks noChangeAspect="1"/>
            </p:cNvPicPr>
            <p:nvPr/>
          </p:nvPicPr>
          <p:blipFill>
            <a:blip r:embed="rId2" cstate="print"/>
            <a:stretch>
              <a:fillRect/>
            </a:stretch>
          </p:blipFill>
          <p:spPr bwMode="auto">
            <a:xfrm>
              <a:off x="1" y="190309"/>
              <a:ext cx="6172200" cy="495491"/>
            </a:xfrm>
            <a:prstGeom prst="rect">
              <a:avLst/>
            </a:prstGeom>
            <a:noFill/>
            <a:ln w="9525">
              <a:noFill/>
              <a:miter lim="800000"/>
              <a:headEnd/>
              <a:tailEnd/>
            </a:ln>
            <a:effectLst>
              <a:reflection blurRad="6350" stA="52000" endA="300" endPos="35000" dir="5400000" sy="-100000" algn="bl" rotWithShape="0"/>
            </a:effectLst>
          </p:spPr>
        </p:pic>
        <p:pic>
          <p:nvPicPr>
            <p:cNvPr id="10" name="Picture 4"/>
            <p:cNvPicPr>
              <a:picLocks noChangeAspect="1" noChangeArrowheads="1"/>
            </p:cNvPicPr>
            <p:nvPr/>
          </p:nvPicPr>
          <p:blipFill>
            <a:blip r:embed="rId3" cstate="print"/>
            <a:srcRect/>
            <a:stretch>
              <a:fillRect/>
            </a:stretch>
          </p:blipFill>
          <p:spPr bwMode="auto">
            <a:xfrm>
              <a:off x="0" y="0"/>
              <a:ext cx="3810000" cy="190500"/>
            </a:xfrm>
            <a:prstGeom prst="rect">
              <a:avLst/>
            </a:prstGeom>
            <a:solidFill>
              <a:schemeClr val="bg1"/>
            </a:solidFill>
            <a:ln w="9525">
              <a:noFill/>
              <a:miter lim="800000"/>
              <a:headEnd/>
              <a:tailEnd/>
            </a:ln>
          </p:spPr>
        </p:pic>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lstStyle>
            <a:lvl1pPr algn="ctr">
              <a:defRPr sz="4500" b="1" cap="none" baseline="0"/>
            </a:lvl1pPr>
            <a:extLst/>
          </a:lstStyle>
          <a:p>
            <a:r>
              <a:rPr lang="en-US" smtClean="0"/>
              <a:t>Click to edit Master title style</a:t>
            </a:r>
            <a:endParaRPr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extLst/>
          </a:lstStyle>
          <a:p>
            <a:pPr>
              <a:defRPr/>
            </a:pPr>
            <a:fld id="{74F4A07B-9A89-4D8D-A0AE-D03F97371688}" type="datetime1">
              <a:rPr lang="en-US" smtClean="0"/>
              <a:pPr>
                <a:defRPr/>
              </a:pPr>
              <a:t>10/28/2013</a:t>
            </a:fld>
            <a:endParaRPr lang="en-US" dirty="0"/>
          </a:p>
        </p:txBody>
      </p:sp>
      <p:sp>
        <p:nvSpPr>
          <p:cNvPr id="8" name="Footer Placeholder 7"/>
          <p:cNvSpPr>
            <a:spLocks noGrp="1"/>
          </p:cNvSpPr>
          <p:nvPr>
            <p:ph type="ftr" sz="quarter" idx="11"/>
          </p:nvPr>
        </p:nvSpPr>
        <p:spPr/>
        <p:txBody>
          <a:bodyPr/>
          <a:lstStyle>
            <a:lvl1pPr>
              <a:defRPr/>
            </a:lvl1pPr>
            <a:extLst/>
          </a:lstStyle>
          <a:p>
            <a:pPr>
              <a:defRPr/>
            </a:pPr>
            <a:endParaRPr lang="en-US" dirty="0"/>
          </a:p>
        </p:txBody>
      </p:sp>
      <p:sp>
        <p:nvSpPr>
          <p:cNvPr id="9" name="Slide Number Placeholder 8"/>
          <p:cNvSpPr>
            <a:spLocks noGrp="1"/>
          </p:cNvSpPr>
          <p:nvPr>
            <p:ph type="sldNum" sz="quarter" idx="12"/>
          </p:nvPr>
        </p:nvSpPr>
        <p:spPr/>
        <p:txBody>
          <a:bodyPr/>
          <a:lstStyle>
            <a:lvl1pPr>
              <a:defRPr/>
            </a:lvl1pPr>
            <a:extLst/>
          </a:lstStyle>
          <a:p>
            <a:pPr>
              <a:defRPr/>
            </a:pPr>
            <a:fld id="{EAA7BEB1-6229-4F6D-AC52-359334AFA3F7}"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762000"/>
            <a:ext cx="7498080" cy="1143000"/>
          </a:xfrm>
        </p:spPr>
        <p:txBody>
          <a:bodyPr/>
          <a:lstStyle>
            <a:extLst/>
          </a:lstStyle>
          <a:p>
            <a:r>
              <a:rPr lang="en-US" smtClean="0"/>
              <a:t>Click to edit Master title style</a:t>
            </a:r>
            <a:endParaRPr lang="en-US"/>
          </a:p>
        </p:txBody>
      </p:sp>
      <p:sp>
        <p:nvSpPr>
          <p:cNvPr id="3" name="Date Placeholder 23"/>
          <p:cNvSpPr>
            <a:spLocks noGrp="1"/>
          </p:cNvSpPr>
          <p:nvPr>
            <p:ph type="dt" sz="half" idx="10"/>
          </p:nvPr>
        </p:nvSpPr>
        <p:spPr/>
        <p:txBody>
          <a:bodyPr/>
          <a:lstStyle>
            <a:lvl1pPr>
              <a:defRPr/>
            </a:lvl1pPr>
          </a:lstStyle>
          <a:p>
            <a:pPr>
              <a:defRPr/>
            </a:pPr>
            <a:fld id="{436F3817-AD12-4C0C-98A2-B11E5639FAEB}" type="datetime1">
              <a:rPr lang="en-US" smtClean="0"/>
              <a:pPr>
                <a:defRPr/>
              </a:pPr>
              <a:t>10/28/2013</a:t>
            </a:fld>
            <a:endParaRPr lang="en-US" dirty="0"/>
          </a:p>
        </p:txBody>
      </p:sp>
      <p:sp>
        <p:nvSpPr>
          <p:cNvPr id="4" name="Footer Placeholder 9"/>
          <p:cNvSpPr>
            <a:spLocks noGrp="1"/>
          </p:cNvSpPr>
          <p:nvPr>
            <p:ph type="ftr" sz="quarter" idx="11"/>
          </p:nvPr>
        </p:nvSpPr>
        <p:spPr/>
        <p:txBody>
          <a:bodyPr/>
          <a:lstStyle>
            <a:lvl1pPr>
              <a:defRPr/>
            </a:lvl1pPr>
          </a:lstStyle>
          <a:p>
            <a:pPr>
              <a:defRPr/>
            </a:pPr>
            <a:endParaRPr lang="en-US" dirty="0"/>
          </a:p>
        </p:txBody>
      </p:sp>
      <p:sp>
        <p:nvSpPr>
          <p:cNvPr id="5" name="Slide Number Placeholder 21"/>
          <p:cNvSpPr>
            <a:spLocks noGrp="1"/>
          </p:cNvSpPr>
          <p:nvPr>
            <p:ph type="sldNum" sz="quarter" idx="12"/>
          </p:nvPr>
        </p:nvSpPr>
        <p:spPr/>
        <p:txBody>
          <a:bodyPr/>
          <a:lstStyle>
            <a:lvl1pPr>
              <a:defRPr/>
            </a:lvl1pPr>
          </a:lstStyle>
          <a:p>
            <a:pPr>
              <a:defRPr/>
            </a:pPr>
            <a:fld id="{8DA886E5-091B-4AC8-8B1C-AD8F7D57107B}" type="slidenum">
              <a:rPr lang="en-US"/>
              <a:pPr>
                <a:defRPr/>
              </a:pPr>
              <a:t>‹#›</a:t>
            </a:fld>
            <a:endParaRPr lang="en-US" dirty="0"/>
          </a:p>
        </p:txBody>
      </p:sp>
      <p:grpSp>
        <p:nvGrpSpPr>
          <p:cNvPr id="6" name="Group 5"/>
          <p:cNvGrpSpPr/>
          <p:nvPr userDrawn="1"/>
        </p:nvGrpSpPr>
        <p:grpSpPr>
          <a:xfrm>
            <a:off x="0" y="0"/>
            <a:ext cx="6172201" cy="685800"/>
            <a:chOff x="0" y="0"/>
            <a:chExt cx="6172201" cy="685800"/>
          </a:xfrm>
        </p:grpSpPr>
        <p:pic>
          <p:nvPicPr>
            <p:cNvPr id="7" name="Content Placeholder 14" descr="file 2 image header.jpg"/>
            <p:cNvPicPr>
              <a:picLocks noChangeAspect="1"/>
            </p:cNvPicPr>
            <p:nvPr/>
          </p:nvPicPr>
          <p:blipFill>
            <a:blip r:embed="rId2" cstate="print"/>
            <a:stretch>
              <a:fillRect/>
            </a:stretch>
          </p:blipFill>
          <p:spPr bwMode="auto">
            <a:xfrm>
              <a:off x="1" y="190309"/>
              <a:ext cx="6172200" cy="495491"/>
            </a:xfrm>
            <a:prstGeom prst="rect">
              <a:avLst/>
            </a:prstGeom>
            <a:noFill/>
            <a:ln w="9525">
              <a:noFill/>
              <a:miter lim="800000"/>
              <a:headEnd/>
              <a:tailEnd/>
            </a:ln>
            <a:effectLst>
              <a:reflection blurRad="6350" stA="52000" endA="300" endPos="35000" dir="5400000" sy="-100000" algn="bl" rotWithShape="0"/>
            </a:effectLst>
          </p:spPr>
        </p:pic>
        <p:pic>
          <p:nvPicPr>
            <p:cNvPr id="8" name="Picture 4"/>
            <p:cNvPicPr>
              <a:picLocks noChangeAspect="1" noChangeArrowheads="1"/>
            </p:cNvPicPr>
            <p:nvPr/>
          </p:nvPicPr>
          <p:blipFill>
            <a:blip r:embed="rId3" cstate="print"/>
            <a:srcRect/>
            <a:stretch>
              <a:fillRect/>
            </a:stretch>
          </p:blipFill>
          <p:spPr bwMode="auto">
            <a:xfrm>
              <a:off x="0" y="0"/>
              <a:ext cx="3810000" cy="190500"/>
            </a:xfrm>
            <a:prstGeom prst="rect">
              <a:avLst/>
            </a:prstGeom>
            <a:solidFill>
              <a:schemeClr val="bg1"/>
            </a:solidFill>
            <a:ln w="9525">
              <a:noFill/>
              <a:miter lim="800000"/>
              <a:headEnd/>
              <a:tailEnd/>
            </a:ln>
          </p:spPr>
        </p:pic>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RRB">
    <p:spTree>
      <p:nvGrpSpPr>
        <p:cNvPr id="1" name=""/>
        <p:cNvGrpSpPr/>
        <p:nvPr/>
      </p:nvGrpSpPr>
      <p:grpSpPr>
        <a:xfrm>
          <a:off x="0" y="0"/>
          <a:ext cx="0" cy="0"/>
          <a:chOff x="0" y="0"/>
          <a:chExt cx="0" cy="0"/>
        </a:xfrm>
      </p:grpSpPr>
      <p:sp>
        <p:nvSpPr>
          <p:cNvPr id="4" name="Date Placeholder 1"/>
          <p:cNvSpPr>
            <a:spLocks noGrp="1"/>
          </p:cNvSpPr>
          <p:nvPr>
            <p:ph type="dt" sz="half" idx="10"/>
          </p:nvPr>
        </p:nvSpPr>
        <p:spPr/>
        <p:txBody>
          <a:bodyPr/>
          <a:lstStyle>
            <a:lvl1pPr>
              <a:defRPr/>
            </a:lvl1pPr>
            <a:extLst/>
          </a:lstStyle>
          <a:p>
            <a:pPr>
              <a:defRPr/>
            </a:pPr>
            <a:fld id="{29240A73-EA6C-43D3-BFA1-F9C8E73D17D2}" type="datetime1">
              <a:rPr lang="en-US" smtClean="0"/>
              <a:pPr>
                <a:defRPr/>
              </a:pPr>
              <a:t>10/28/2013</a:t>
            </a:fld>
            <a:endParaRPr lang="en-US" dirty="0"/>
          </a:p>
        </p:txBody>
      </p:sp>
      <p:sp>
        <p:nvSpPr>
          <p:cNvPr id="5" name="Footer Placeholder 2"/>
          <p:cNvSpPr>
            <a:spLocks noGrp="1"/>
          </p:cNvSpPr>
          <p:nvPr>
            <p:ph type="ftr" sz="quarter" idx="11"/>
          </p:nvPr>
        </p:nvSpPr>
        <p:spPr/>
        <p:txBody>
          <a:bodyPr/>
          <a:lstStyle>
            <a:lvl1pPr>
              <a:defRPr/>
            </a:lvl1pPr>
            <a:extLst/>
          </a:lstStyle>
          <a:p>
            <a:pPr>
              <a:defRPr/>
            </a:pPr>
            <a:endParaRPr lang="en-US" dirty="0"/>
          </a:p>
        </p:txBody>
      </p:sp>
      <p:sp>
        <p:nvSpPr>
          <p:cNvPr id="6" name="Slide Number Placeholder 3"/>
          <p:cNvSpPr>
            <a:spLocks noGrp="1"/>
          </p:cNvSpPr>
          <p:nvPr>
            <p:ph type="sldNum" sz="quarter" idx="12"/>
          </p:nvPr>
        </p:nvSpPr>
        <p:spPr/>
        <p:txBody>
          <a:bodyPr/>
          <a:lstStyle>
            <a:lvl1pPr>
              <a:defRPr/>
            </a:lvl1pPr>
            <a:extLst/>
          </a:lstStyle>
          <a:p>
            <a:pPr>
              <a:defRPr/>
            </a:pPr>
            <a:fld id="{4D445957-C9A6-4353-84B2-A7EA399AF227}" type="slidenum">
              <a:rPr lang="en-US"/>
              <a:pPr>
                <a:defRPr/>
              </a:pPr>
              <a:t>‹#›</a:t>
            </a:fld>
            <a:endParaRPr lang="en-US" dirty="0"/>
          </a:p>
        </p:txBody>
      </p:sp>
      <p:grpSp>
        <p:nvGrpSpPr>
          <p:cNvPr id="7" name="Group 6"/>
          <p:cNvGrpSpPr/>
          <p:nvPr userDrawn="1"/>
        </p:nvGrpSpPr>
        <p:grpSpPr>
          <a:xfrm>
            <a:off x="0" y="0"/>
            <a:ext cx="6172201" cy="685800"/>
            <a:chOff x="0" y="0"/>
            <a:chExt cx="6172201" cy="685800"/>
          </a:xfrm>
        </p:grpSpPr>
        <p:pic>
          <p:nvPicPr>
            <p:cNvPr id="8" name="Content Placeholder 14" descr="file 2 image header.jpg"/>
            <p:cNvPicPr>
              <a:picLocks noChangeAspect="1"/>
            </p:cNvPicPr>
            <p:nvPr/>
          </p:nvPicPr>
          <p:blipFill>
            <a:blip r:embed="rId2" cstate="print"/>
            <a:stretch>
              <a:fillRect/>
            </a:stretch>
          </p:blipFill>
          <p:spPr bwMode="auto">
            <a:xfrm>
              <a:off x="1" y="190309"/>
              <a:ext cx="6172200" cy="495491"/>
            </a:xfrm>
            <a:prstGeom prst="rect">
              <a:avLst/>
            </a:prstGeom>
            <a:noFill/>
            <a:ln w="9525">
              <a:noFill/>
              <a:miter lim="800000"/>
              <a:headEnd/>
              <a:tailEnd/>
            </a:ln>
            <a:effectLst>
              <a:reflection blurRad="6350" stA="52000" endA="300" endPos="35000" dir="5400000" sy="-100000" algn="bl" rotWithShape="0"/>
            </a:effectLst>
          </p:spPr>
        </p:pic>
        <p:pic>
          <p:nvPicPr>
            <p:cNvPr id="9" name="Picture 4"/>
            <p:cNvPicPr>
              <a:picLocks noChangeAspect="1" noChangeArrowheads="1"/>
            </p:cNvPicPr>
            <p:nvPr/>
          </p:nvPicPr>
          <p:blipFill>
            <a:blip r:embed="rId3" cstate="print"/>
            <a:srcRect/>
            <a:stretch>
              <a:fillRect/>
            </a:stretch>
          </p:blipFill>
          <p:spPr bwMode="auto">
            <a:xfrm>
              <a:off x="0" y="0"/>
              <a:ext cx="3810000" cy="190500"/>
            </a:xfrm>
            <a:prstGeom prst="rect">
              <a:avLst/>
            </a:prstGeom>
            <a:solidFill>
              <a:schemeClr val="bg1"/>
            </a:solidFill>
            <a:ln w="9525">
              <a:noFill/>
              <a:miter lim="800000"/>
              <a:headEnd/>
              <a:tailEnd/>
            </a:ln>
          </p:spPr>
        </p:pic>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2114"/>
            <a:ext cx="3810000" cy="1162050"/>
          </a:xfrm>
          <a:ln>
            <a:noFill/>
          </a:ln>
        </p:spPr>
        <p:txBody>
          <a:bodyPr anchor="b"/>
          <a:lstStyle>
            <a:lvl1pPr algn="l">
              <a:lnSpc>
                <a:spcPts val="2000"/>
              </a:lnSpc>
              <a:buNone/>
              <a:defRPr sz="2200" b="1" cap="all" baseline="0"/>
            </a:lvl1pPr>
            <a:extLst/>
          </a:lstStyle>
          <a:p>
            <a:r>
              <a:rPr lang="en-US" dirty="0" smtClean="0"/>
              <a:t>Click to edit Master title style</a:t>
            </a:r>
            <a:endParaRPr lang="en-US" dirty="0"/>
          </a:p>
        </p:txBody>
      </p:sp>
      <p:sp>
        <p:nvSpPr>
          <p:cNvPr id="3" name="Text Placeholder 2"/>
          <p:cNvSpPr>
            <a:spLocks noGrp="1"/>
          </p:cNvSpPr>
          <p:nvPr>
            <p:ph type="body" idx="2"/>
          </p:nvPr>
        </p:nvSpPr>
        <p:spPr>
          <a:xfrm>
            <a:off x="457200" y="1892300"/>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457200" y="2590800"/>
            <a:ext cx="8153400" cy="3535363"/>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extLst/>
          </a:lstStyle>
          <a:p>
            <a:pPr>
              <a:defRPr/>
            </a:pPr>
            <a:fld id="{8AB154E9-4315-49D4-A0A5-9C5C30257AAE}" type="datetime1">
              <a:rPr lang="en-US" smtClean="0"/>
              <a:pPr>
                <a:defRPr/>
              </a:pPr>
              <a:t>10/28/2013</a:t>
            </a:fld>
            <a:endParaRPr lang="en-US" dirty="0"/>
          </a:p>
        </p:txBody>
      </p:sp>
      <p:sp>
        <p:nvSpPr>
          <p:cNvPr id="6" name="Footer Placeholder 5"/>
          <p:cNvSpPr>
            <a:spLocks noGrp="1"/>
          </p:cNvSpPr>
          <p:nvPr>
            <p:ph type="ftr" sz="quarter" idx="11"/>
          </p:nvPr>
        </p:nvSpPr>
        <p:spPr/>
        <p:txBody>
          <a:bodyPr/>
          <a:lstStyle>
            <a:lvl1pPr>
              <a:defRPr/>
            </a:lvl1pPr>
            <a:extLst/>
          </a:lstStyle>
          <a:p>
            <a:pPr>
              <a:defRPr/>
            </a:pPr>
            <a:endParaRPr lang="en-US" dirty="0"/>
          </a:p>
        </p:txBody>
      </p:sp>
      <p:sp>
        <p:nvSpPr>
          <p:cNvPr id="7" name="Slide Number Placeholder 6"/>
          <p:cNvSpPr>
            <a:spLocks noGrp="1"/>
          </p:cNvSpPr>
          <p:nvPr>
            <p:ph type="sldNum" sz="quarter" idx="12"/>
          </p:nvPr>
        </p:nvSpPr>
        <p:spPr/>
        <p:txBody>
          <a:bodyPr/>
          <a:lstStyle>
            <a:lvl1pPr>
              <a:defRPr/>
            </a:lvl1pPr>
            <a:extLst/>
          </a:lstStyle>
          <a:p>
            <a:pPr>
              <a:defRPr/>
            </a:pPr>
            <a:fld id="{A449465D-E8EE-4BA3-AA82-D9EEA7F4BC91}" type="slidenum">
              <a:rPr lang="en-US"/>
              <a:pPr>
                <a:defRPr/>
              </a:pPr>
              <a:t>‹#›</a:t>
            </a:fld>
            <a:endParaRPr lang="en-US" dirty="0"/>
          </a:p>
        </p:txBody>
      </p:sp>
      <p:grpSp>
        <p:nvGrpSpPr>
          <p:cNvPr id="8" name="Group 7"/>
          <p:cNvGrpSpPr/>
          <p:nvPr userDrawn="1"/>
        </p:nvGrpSpPr>
        <p:grpSpPr>
          <a:xfrm>
            <a:off x="0" y="0"/>
            <a:ext cx="6172201" cy="685800"/>
            <a:chOff x="0" y="0"/>
            <a:chExt cx="6172201" cy="685800"/>
          </a:xfrm>
        </p:grpSpPr>
        <p:pic>
          <p:nvPicPr>
            <p:cNvPr id="9" name="Content Placeholder 14" descr="file 2 image header.jpg"/>
            <p:cNvPicPr>
              <a:picLocks noChangeAspect="1"/>
            </p:cNvPicPr>
            <p:nvPr/>
          </p:nvPicPr>
          <p:blipFill>
            <a:blip r:embed="rId2" cstate="print"/>
            <a:stretch>
              <a:fillRect/>
            </a:stretch>
          </p:blipFill>
          <p:spPr bwMode="auto">
            <a:xfrm>
              <a:off x="1" y="190309"/>
              <a:ext cx="6172200" cy="495491"/>
            </a:xfrm>
            <a:prstGeom prst="rect">
              <a:avLst/>
            </a:prstGeom>
            <a:noFill/>
            <a:ln w="9525">
              <a:noFill/>
              <a:miter lim="800000"/>
              <a:headEnd/>
              <a:tailEnd/>
            </a:ln>
            <a:effectLst>
              <a:reflection blurRad="6350" stA="52000" endA="300" endPos="35000" dir="5400000" sy="-100000" algn="bl" rotWithShape="0"/>
            </a:effectLst>
          </p:spPr>
        </p:pic>
        <p:pic>
          <p:nvPicPr>
            <p:cNvPr id="10" name="Picture 4"/>
            <p:cNvPicPr>
              <a:picLocks noChangeAspect="1" noChangeArrowheads="1"/>
            </p:cNvPicPr>
            <p:nvPr/>
          </p:nvPicPr>
          <p:blipFill>
            <a:blip r:embed="rId3" cstate="print"/>
            <a:srcRect/>
            <a:stretch>
              <a:fillRect/>
            </a:stretch>
          </p:blipFill>
          <p:spPr bwMode="auto">
            <a:xfrm>
              <a:off x="0" y="0"/>
              <a:ext cx="3810000" cy="190500"/>
            </a:xfrm>
            <a:prstGeom prst="rect">
              <a:avLst/>
            </a:prstGeom>
            <a:solidFill>
              <a:schemeClr val="bg1"/>
            </a:solidFill>
            <a:ln w="9525">
              <a:noFill/>
              <a:miter lim="800000"/>
              <a:headEnd/>
              <a:tailEnd/>
            </a:ln>
          </p:spPr>
        </p:pic>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4"/>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tIns="274320">
            <a:normAutofit/>
          </a:bodyPr>
          <a:lstStyle>
            <a:extLst/>
          </a:lstStyle>
          <a:p>
            <a:pPr indent="-283464" fontAlgn="auto">
              <a:lnSpc>
                <a:spcPts val="3000"/>
              </a:lnSpc>
              <a:spcBef>
                <a:spcPts val="600"/>
              </a:spcBef>
              <a:spcAft>
                <a:spcPts val="0"/>
              </a:spcAft>
              <a:buClr>
                <a:schemeClr val="accent1"/>
              </a:buClr>
              <a:buSzPct val="80000"/>
              <a:buFont typeface="Wingdings 2"/>
              <a:buNone/>
              <a:defRPr/>
            </a:pPr>
            <a:endParaRPr lang="en-US" sz="3200" dirty="0">
              <a:latin typeface="+mn-lt"/>
            </a:endParaRPr>
          </a:p>
        </p:txBody>
      </p:sp>
      <p:sp>
        <p:nvSpPr>
          <p:cNvPr id="6" name="Flowchart: Process 5"/>
          <p:cNvSpPr/>
          <p:nvPr/>
        </p:nvSpPr>
        <p:spPr>
          <a:xfrm rot="19468671">
            <a:off x="396875" y="954088"/>
            <a:ext cx="685800" cy="204787"/>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7" name="Flowchart: Process 6"/>
          <p:cNvSpPr/>
          <p:nvPr/>
        </p:nvSpPr>
        <p:spPr>
          <a:xfrm rot="2103354" flipH="1">
            <a:off x="5003800" y="936625"/>
            <a:ext cx="649288" cy="204788"/>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lang="en-US" smtClean="0"/>
              <a:t>Click to edit Master title style</a:t>
            </a:r>
            <a:endParaRPr lang="en-US"/>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accent1">
              <a:lumMod val="40000"/>
              <a:lumOff val="60000"/>
            </a:schemeClr>
          </a:solidFill>
          <a:ln w="127000">
            <a:noFill/>
            <a:miter lim="800000"/>
          </a:ln>
          <a:effectLst/>
        </p:spPr>
        <p:txBody>
          <a:bodyPr tIns="274320">
            <a:normAutofit/>
          </a:bodyPr>
          <a:lstStyle>
            <a:lvl1pPr indent="0">
              <a:buNone/>
              <a:defRPr sz="3200"/>
            </a:lvl1pPr>
            <a:extLst/>
          </a:lstStyle>
          <a:p>
            <a:pPr lvl="0"/>
            <a:r>
              <a:rPr lang="en-US" noProof="0" dirty="0" smtClean="0"/>
              <a:t>Click icon to add picture</a:t>
            </a:r>
            <a:endParaRPr lang="en-US" noProof="0"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a:r>
              <a:rPr lang="en-US" smtClean="0"/>
              <a:t>Click to edit Master text styles</a:t>
            </a:r>
          </a:p>
        </p:txBody>
      </p:sp>
      <p:sp>
        <p:nvSpPr>
          <p:cNvPr id="8" name="Date Placeholder 4"/>
          <p:cNvSpPr>
            <a:spLocks noGrp="1"/>
          </p:cNvSpPr>
          <p:nvPr>
            <p:ph type="dt" sz="half" idx="10"/>
          </p:nvPr>
        </p:nvSpPr>
        <p:spPr/>
        <p:txBody>
          <a:bodyPr/>
          <a:lstStyle>
            <a:lvl1pPr>
              <a:defRPr/>
            </a:lvl1pPr>
            <a:extLst/>
          </a:lstStyle>
          <a:p>
            <a:pPr>
              <a:defRPr/>
            </a:pPr>
            <a:fld id="{AF215B8F-72B2-458E-879C-246D119D551F}" type="datetime1">
              <a:rPr lang="en-US" smtClean="0"/>
              <a:pPr>
                <a:defRPr/>
              </a:pPr>
              <a:t>10/28/2013</a:t>
            </a:fld>
            <a:endParaRPr lang="en-US" dirty="0"/>
          </a:p>
        </p:txBody>
      </p:sp>
      <p:sp>
        <p:nvSpPr>
          <p:cNvPr id="9" name="Footer Placeholder 5"/>
          <p:cNvSpPr>
            <a:spLocks noGrp="1"/>
          </p:cNvSpPr>
          <p:nvPr>
            <p:ph type="ftr" sz="quarter" idx="11"/>
          </p:nvPr>
        </p:nvSpPr>
        <p:spPr/>
        <p:txBody>
          <a:bodyPr/>
          <a:lstStyle>
            <a:lvl1pPr>
              <a:defRPr/>
            </a:lvl1pPr>
            <a:extLst/>
          </a:lstStyle>
          <a:p>
            <a:pPr>
              <a:defRPr/>
            </a:pPr>
            <a:endParaRPr lang="en-US" dirty="0"/>
          </a:p>
        </p:txBody>
      </p:sp>
      <p:sp>
        <p:nvSpPr>
          <p:cNvPr id="10" name="Slide Number Placeholder 6"/>
          <p:cNvSpPr>
            <a:spLocks noGrp="1"/>
          </p:cNvSpPr>
          <p:nvPr>
            <p:ph type="sldNum" sz="quarter" idx="12"/>
          </p:nvPr>
        </p:nvSpPr>
        <p:spPr/>
        <p:txBody>
          <a:bodyPr/>
          <a:lstStyle>
            <a:lvl1pPr>
              <a:defRPr/>
            </a:lvl1pPr>
            <a:extLst/>
          </a:lstStyle>
          <a:p>
            <a:pPr>
              <a:defRPr/>
            </a:pPr>
            <a:fld id="{4561B2E2-A95B-496F-8A86-0BCBFD1163DE}" type="slidenum">
              <a:rPr lang="en-US"/>
              <a:pPr>
                <a:defRPr/>
              </a:pPr>
              <a:t>‹#›</a:t>
            </a:fld>
            <a:endParaRPr lang="en-US" dirty="0"/>
          </a:p>
        </p:txBody>
      </p:sp>
      <p:grpSp>
        <p:nvGrpSpPr>
          <p:cNvPr id="11" name="Group 10"/>
          <p:cNvGrpSpPr/>
          <p:nvPr userDrawn="1"/>
        </p:nvGrpSpPr>
        <p:grpSpPr>
          <a:xfrm>
            <a:off x="0" y="0"/>
            <a:ext cx="6172201" cy="685800"/>
            <a:chOff x="0" y="0"/>
            <a:chExt cx="6172201" cy="685800"/>
          </a:xfrm>
        </p:grpSpPr>
        <p:pic>
          <p:nvPicPr>
            <p:cNvPr id="12" name="Content Placeholder 14" descr="file 2 image header.jpg"/>
            <p:cNvPicPr>
              <a:picLocks noChangeAspect="1"/>
            </p:cNvPicPr>
            <p:nvPr/>
          </p:nvPicPr>
          <p:blipFill>
            <a:blip r:embed="rId2" cstate="print"/>
            <a:stretch>
              <a:fillRect/>
            </a:stretch>
          </p:blipFill>
          <p:spPr bwMode="auto">
            <a:xfrm>
              <a:off x="1" y="190309"/>
              <a:ext cx="6172200" cy="495491"/>
            </a:xfrm>
            <a:prstGeom prst="rect">
              <a:avLst/>
            </a:prstGeom>
            <a:noFill/>
            <a:ln w="9525">
              <a:noFill/>
              <a:miter lim="800000"/>
              <a:headEnd/>
              <a:tailEnd/>
            </a:ln>
            <a:effectLst>
              <a:reflection blurRad="6350" stA="52000" endA="300" endPos="35000" dir="5400000" sy="-100000" algn="bl" rotWithShape="0"/>
            </a:effectLst>
          </p:spPr>
        </p:pic>
        <p:pic>
          <p:nvPicPr>
            <p:cNvPr id="13" name="Picture 4"/>
            <p:cNvPicPr>
              <a:picLocks noChangeAspect="1" noChangeArrowheads="1"/>
            </p:cNvPicPr>
            <p:nvPr/>
          </p:nvPicPr>
          <p:blipFill>
            <a:blip r:embed="rId3" cstate="print"/>
            <a:srcRect/>
            <a:stretch>
              <a:fillRect/>
            </a:stretch>
          </p:blipFill>
          <p:spPr bwMode="auto">
            <a:xfrm>
              <a:off x="0" y="0"/>
              <a:ext cx="3810000" cy="190500"/>
            </a:xfrm>
            <a:prstGeom prst="rect">
              <a:avLst/>
            </a:prstGeom>
            <a:solidFill>
              <a:schemeClr val="bg1"/>
            </a:solidFill>
            <a:ln w="9525">
              <a:noFill/>
              <a:miter lim="800000"/>
              <a:headEnd/>
              <a:tailEnd/>
            </a:ln>
          </p:spPr>
        </p:pic>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7" name="Pie 6"/>
          <p:cNvSpPr/>
          <p:nvPr/>
        </p:nvSpPr>
        <p:spPr>
          <a:xfrm>
            <a:off x="-815975" y="-815975"/>
            <a:ext cx="1638300" cy="1638300"/>
          </a:xfrm>
          <a:prstGeom prst="pie">
            <a:avLst>
              <a:gd name="adj1" fmla="val 0"/>
              <a:gd name="adj2" fmla="val 5402120"/>
            </a:avLst>
          </a:prstGeom>
          <a:solidFill>
            <a:schemeClr val="bg2">
              <a:tint val="18000"/>
              <a:satMod val="220000"/>
              <a:alpha val="33000"/>
            </a:schemeClr>
          </a:solidFill>
          <a:ln w="3175" cap="rnd" cmpd="sng" algn="ctr">
            <a:solidFill>
              <a:schemeClr val="accent1">
                <a:lumMod val="60000"/>
                <a:lumOff val="4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8" name="Oval 7"/>
          <p:cNvSpPr/>
          <p:nvPr/>
        </p:nvSpPr>
        <p:spPr>
          <a:xfrm>
            <a:off x="168275" y="20638"/>
            <a:ext cx="1703388" cy="1703387"/>
          </a:xfrm>
          <a:prstGeom prst="ellipse">
            <a:avLst/>
          </a:prstGeom>
          <a:noFill/>
          <a:ln w="27305" cap="rnd" cmpd="sng" algn="ctr">
            <a:solidFill>
              <a:srgbClr val="DCEFF4"/>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11" name="Donut 10"/>
          <p:cNvSpPr/>
          <p:nvPr/>
        </p:nvSpPr>
        <p:spPr>
          <a:xfrm rot="2315675">
            <a:off x="182881" y="1055077"/>
            <a:ext cx="1125717" cy="1102624"/>
          </a:xfrm>
          <a:prstGeom prst="donut">
            <a:avLst>
              <a:gd name="adj" fmla="val 11833"/>
            </a:avLst>
          </a:prstGeom>
          <a:gradFill rotWithShape="1">
            <a:gsLst>
              <a:gs pos="0">
                <a:schemeClr val="accent1">
                  <a:lumMod val="75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accent1">
                <a:lumMod val="75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12" name="Rectangle 11"/>
          <p:cNvSpPr/>
          <p:nvPr/>
        </p:nvSpPr>
        <p:spPr>
          <a:xfrm>
            <a:off x="1012825" y="0"/>
            <a:ext cx="8131175"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5" name="Title Placeholder 4"/>
          <p:cNvSpPr>
            <a:spLocks noGrp="1"/>
          </p:cNvSpPr>
          <p:nvPr>
            <p:ph type="title"/>
          </p:nvPr>
        </p:nvSpPr>
        <p:spPr>
          <a:xfrm>
            <a:off x="1435100" y="274638"/>
            <a:ext cx="7499350" cy="1143000"/>
          </a:xfrm>
          <a:prstGeom prst="rect">
            <a:avLst/>
          </a:prstGeom>
        </p:spPr>
        <p:txBody>
          <a:bodyPr anchor="ctr">
            <a:normAutofit/>
          </a:bodyPr>
          <a:lstStyle>
            <a:extLst/>
          </a:lstStyle>
          <a:p>
            <a:r>
              <a:rPr lang="en-US" smtClean="0"/>
              <a:t>Click to edit Master title style</a:t>
            </a:r>
            <a:endParaRPr lang="en-US"/>
          </a:p>
        </p:txBody>
      </p:sp>
      <p:sp>
        <p:nvSpPr>
          <p:cNvPr id="1033" name="Text Placeholder 8"/>
          <p:cNvSpPr>
            <a:spLocks noGrp="1"/>
          </p:cNvSpPr>
          <p:nvPr>
            <p:ph type="body" idx="1"/>
          </p:nvPr>
        </p:nvSpPr>
        <p:spPr bwMode="auto">
          <a:xfrm>
            <a:off x="1435100" y="1447800"/>
            <a:ext cx="7499350" cy="4800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fontAlgn="auto" latinLnBrk="0" hangingPunct="1">
              <a:spcBef>
                <a:spcPts val="0"/>
              </a:spcBef>
              <a:spcAft>
                <a:spcPts val="0"/>
              </a:spcAft>
              <a:defRPr kumimoji="0" sz="1200" smtClean="0">
                <a:solidFill>
                  <a:schemeClr val="bg2">
                    <a:shade val="50000"/>
                    <a:satMod val="200000"/>
                  </a:schemeClr>
                </a:solidFill>
                <a:latin typeface="+mn-lt"/>
              </a:defRPr>
            </a:lvl1pPr>
            <a:extLst/>
          </a:lstStyle>
          <a:p>
            <a:pPr>
              <a:defRPr/>
            </a:pPr>
            <a:fld id="{6AF35D54-6421-425F-BB82-B3725119EBCE}" type="datetime1">
              <a:rPr lang="en-US" smtClean="0"/>
              <a:pPr>
                <a:defRPr/>
              </a:pPr>
              <a:t>10/28/2013</a:t>
            </a:fld>
            <a:endParaRPr lang="en-US" dirty="0"/>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fontAlgn="auto" latinLnBrk="0" hangingPunct="1">
              <a:spcBef>
                <a:spcPts val="0"/>
              </a:spcBef>
              <a:spcAft>
                <a:spcPts val="0"/>
              </a:spcAft>
              <a:defRPr kumimoji="0" sz="1200">
                <a:solidFill>
                  <a:schemeClr val="bg2">
                    <a:shade val="50000"/>
                    <a:satMod val="200000"/>
                  </a:schemeClr>
                </a:solidFill>
                <a:effectLst/>
                <a:latin typeface="+mn-lt"/>
              </a:defRPr>
            </a:lvl1pPr>
            <a:extLst/>
          </a:lstStyle>
          <a:p>
            <a:pPr>
              <a:defRPr/>
            </a:pPr>
            <a:endParaRPr lang="en-US" dirty="0"/>
          </a:p>
        </p:txBody>
      </p:sp>
      <p:sp>
        <p:nvSpPr>
          <p:cNvPr id="22" name="Slide Number Placeholder 21"/>
          <p:cNvSpPr>
            <a:spLocks noGrp="1"/>
          </p:cNvSpPr>
          <p:nvPr>
            <p:ph type="sldNum" sz="quarter" idx="4"/>
          </p:nvPr>
        </p:nvSpPr>
        <p:spPr>
          <a:xfrm>
            <a:off x="8613775" y="6305550"/>
            <a:ext cx="457200" cy="476250"/>
          </a:xfrm>
          <a:prstGeom prst="rect">
            <a:avLst/>
          </a:prstGeom>
        </p:spPr>
        <p:txBody>
          <a:bodyPr anchor="b"/>
          <a:lstStyle>
            <a:lvl1pPr algn="ctr" eaLnBrk="1" fontAlgn="auto" latinLnBrk="0" hangingPunct="1">
              <a:spcBef>
                <a:spcPts val="0"/>
              </a:spcBef>
              <a:spcAft>
                <a:spcPts val="0"/>
              </a:spcAft>
              <a:defRPr kumimoji="0" sz="1200" smtClean="0">
                <a:solidFill>
                  <a:schemeClr val="bg2">
                    <a:shade val="50000"/>
                    <a:satMod val="200000"/>
                  </a:schemeClr>
                </a:solidFill>
                <a:effectLst/>
                <a:latin typeface="+mn-lt"/>
              </a:defRPr>
            </a:lvl1pPr>
            <a:extLst/>
          </a:lstStyle>
          <a:p>
            <a:pPr>
              <a:defRPr/>
            </a:pPr>
            <a:fld id="{B5CA8C28-3E50-4D09-A8B5-142AC2D1B71E}" type="slidenum">
              <a:rPr lang="en-US"/>
              <a:pPr>
                <a:defRPr/>
              </a:pPr>
              <a:t>‹#›</a:t>
            </a:fld>
            <a:endParaRPr lang="en-US" dirty="0"/>
          </a:p>
        </p:txBody>
      </p:sp>
      <p:sp>
        <p:nvSpPr>
          <p:cNvPr id="15" name="Rectangle 14"/>
          <p:cNvSpPr/>
          <p:nvPr/>
        </p:nvSpPr>
        <p:spPr bwMode="invGray">
          <a:xfrm>
            <a:off x="1014413" y="0"/>
            <a:ext cx="73025"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Tree>
  </p:cSld>
  <p:clrMap bg1="lt1" tx1="dk1" bg2="lt2" tx2="dk2" accent1="accent1" accent2="accent2" accent3="accent3" accent4="accent4" accent5="accent5" accent6="accent6" hlink="hlink" folHlink="folHlink"/>
  <p:sldLayoutIdLst>
    <p:sldLayoutId id="2147483815" r:id="rId1"/>
    <p:sldLayoutId id="2147483810" r:id="rId2"/>
    <p:sldLayoutId id="2147483816" r:id="rId3"/>
    <p:sldLayoutId id="2147483811" r:id="rId4"/>
    <p:sldLayoutId id="2147483817" r:id="rId5"/>
    <p:sldLayoutId id="2147483812" r:id="rId6"/>
    <p:sldLayoutId id="2147483818" r:id="rId7"/>
    <p:sldLayoutId id="2147483819" r:id="rId8"/>
    <p:sldLayoutId id="2147483820" r:id="rId9"/>
    <p:sldLayoutId id="2147483813" r:id="rId10"/>
    <p:sldLayoutId id="2147483814" r:id="rId11"/>
  </p:sldLayoutIdLst>
  <p:hf hdr="0" ftr="0" dt="0"/>
  <p:txStyles>
    <p:titleStyle>
      <a:lvl1pPr algn="l" rtl="0" fontAlgn="base">
        <a:spcBef>
          <a:spcPct val="0"/>
        </a:spcBef>
        <a:spcAft>
          <a:spcPct val="0"/>
        </a:spcAft>
        <a:defRPr sz="4300" kern="1200">
          <a:solidFill>
            <a:srgbClr val="572314"/>
          </a:solidFill>
          <a:effectLst>
            <a:outerShdw blurRad="50000" dist="30000" dir="5400000" algn="tl" rotWithShape="0">
              <a:srgbClr val="000000">
                <a:alpha val="30000"/>
              </a:srgbClr>
            </a:outerShdw>
          </a:effectLst>
          <a:latin typeface="+mj-lt"/>
          <a:ea typeface="+mj-ea"/>
          <a:cs typeface="+mj-cs"/>
        </a:defRPr>
      </a:lvl1pPr>
      <a:lvl2pPr algn="l" rtl="0" fontAlgn="base">
        <a:spcBef>
          <a:spcPct val="0"/>
        </a:spcBef>
        <a:spcAft>
          <a:spcPct val="0"/>
        </a:spcAft>
        <a:defRPr sz="4300">
          <a:solidFill>
            <a:srgbClr val="572314"/>
          </a:solidFill>
          <a:latin typeface="Gill Sans MT" pitchFamily="34" charset="0"/>
        </a:defRPr>
      </a:lvl2pPr>
      <a:lvl3pPr algn="l" rtl="0" fontAlgn="base">
        <a:spcBef>
          <a:spcPct val="0"/>
        </a:spcBef>
        <a:spcAft>
          <a:spcPct val="0"/>
        </a:spcAft>
        <a:defRPr sz="4300">
          <a:solidFill>
            <a:srgbClr val="572314"/>
          </a:solidFill>
          <a:latin typeface="Gill Sans MT" pitchFamily="34" charset="0"/>
        </a:defRPr>
      </a:lvl3pPr>
      <a:lvl4pPr algn="l" rtl="0" fontAlgn="base">
        <a:spcBef>
          <a:spcPct val="0"/>
        </a:spcBef>
        <a:spcAft>
          <a:spcPct val="0"/>
        </a:spcAft>
        <a:defRPr sz="4300">
          <a:solidFill>
            <a:srgbClr val="572314"/>
          </a:solidFill>
          <a:latin typeface="Gill Sans MT" pitchFamily="34" charset="0"/>
        </a:defRPr>
      </a:lvl4pPr>
      <a:lvl5pPr algn="l" rtl="0" fontAlgn="base">
        <a:spcBef>
          <a:spcPct val="0"/>
        </a:spcBef>
        <a:spcAft>
          <a:spcPct val="0"/>
        </a:spcAft>
        <a:defRPr sz="4300">
          <a:solidFill>
            <a:srgbClr val="572314"/>
          </a:solidFill>
          <a:latin typeface="Gill Sans MT" pitchFamily="34" charset="0"/>
        </a:defRPr>
      </a:lvl5pPr>
      <a:lvl6pPr marL="457200" algn="l" rtl="0" fontAlgn="base">
        <a:spcBef>
          <a:spcPct val="0"/>
        </a:spcBef>
        <a:spcAft>
          <a:spcPct val="0"/>
        </a:spcAft>
        <a:defRPr sz="4300">
          <a:solidFill>
            <a:srgbClr val="572314"/>
          </a:solidFill>
          <a:latin typeface="Gill Sans MT" pitchFamily="34" charset="0"/>
        </a:defRPr>
      </a:lvl6pPr>
      <a:lvl7pPr marL="914400" algn="l" rtl="0" fontAlgn="base">
        <a:spcBef>
          <a:spcPct val="0"/>
        </a:spcBef>
        <a:spcAft>
          <a:spcPct val="0"/>
        </a:spcAft>
        <a:defRPr sz="4300">
          <a:solidFill>
            <a:srgbClr val="572314"/>
          </a:solidFill>
          <a:latin typeface="Gill Sans MT" pitchFamily="34" charset="0"/>
        </a:defRPr>
      </a:lvl7pPr>
      <a:lvl8pPr marL="1371600" algn="l" rtl="0" fontAlgn="base">
        <a:spcBef>
          <a:spcPct val="0"/>
        </a:spcBef>
        <a:spcAft>
          <a:spcPct val="0"/>
        </a:spcAft>
        <a:defRPr sz="4300">
          <a:solidFill>
            <a:srgbClr val="572314"/>
          </a:solidFill>
          <a:latin typeface="Gill Sans MT" pitchFamily="34" charset="0"/>
        </a:defRPr>
      </a:lvl8pPr>
      <a:lvl9pPr marL="1828800" algn="l" rtl="0" fontAlgn="base">
        <a:spcBef>
          <a:spcPct val="0"/>
        </a:spcBef>
        <a:spcAft>
          <a:spcPct val="0"/>
        </a:spcAft>
        <a:defRPr sz="4300">
          <a:solidFill>
            <a:srgbClr val="572314"/>
          </a:solidFill>
          <a:latin typeface="Gill Sans MT" pitchFamily="34" charset="0"/>
        </a:defRPr>
      </a:lvl9pPr>
      <a:extLst/>
    </p:titleStyle>
    <p:bodyStyle>
      <a:lvl1pPr marL="365125" indent="-282575" algn="l" rtl="0" fontAlgn="base">
        <a:spcBef>
          <a:spcPts val="600"/>
        </a:spcBef>
        <a:spcAft>
          <a:spcPct val="0"/>
        </a:spcAft>
        <a:buClr>
          <a:schemeClr val="accent1"/>
        </a:buClr>
        <a:buSzPct val="80000"/>
        <a:buFont typeface="Wingdings 2" pitchFamily="18" charset="2"/>
        <a:buChar char=""/>
        <a:defRPr sz="3200" kern="1200">
          <a:solidFill>
            <a:schemeClr val="tx1"/>
          </a:solidFill>
          <a:latin typeface="+mn-lt"/>
          <a:ea typeface="+mn-ea"/>
          <a:cs typeface="+mn-cs"/>
        </a:defRPr>
      </a:lvl1pPr>
      <a:lvl2pPr marL="639763" indent="-236538" algn="l" rtl="0" fontAlgn="base">
        <a:spcBef>
          <a:spcPts val="550"/>
        </a:spcBef>
        <a:spcAft>
          <a:spcPct val="0"/>
        </a:spcAft>
        <a:buClr>
          <a:schemeClr val="accent1"/>
        </a:buClr>
        <a:buFont typeface="Verdana" pitchFamily="34" charset="0"/>
        <a:buChar char="◦"/>
        <a:defRPr sz="2800" kern="1200">
          <a:solidFill>
            <a:schemeClr val="tx1"/>
          </a:solidFill>
          <a:latin typeface="+mn-lt"/>
          <a:ea typeface="+mn-ea"/>
          <a:cs typeface="+mn-cs"/>
        </a:defRPr>
      </a:lvl2pPr>
      <a:lvl3pPr marL="885825" indent="-228600" algn="l" rtl="0" fontAlgn="base">
        <a:spcBef>
          <a:spcPct val="20000"/>
        </a:spcBef>
        <a:spcAft>
          <a:spcPct val="0"/>
        </a:spcAft>
        <a:buClr>
          <a:schemeClr val="accent2"/>
        </a:buClr>
        <a:buFont typeface="Wingdings 2" pitchFamily="18" charset="2"/>
        <a:buChar char=""/>
        <a:defRPr sz="2400" kern="1200">
          <a:solidFill>
            <a:schemeClr val="tx1"/>
          </a:solidFill>
          <a:latin typeface="+mn-lt"/>
          <a:ea typeface="+mn-ea"/>
          <a:cs typeface="+mn-cs"/>
        </a:defRPr>
      </a:lvl3pPr>
      <a:lvl4pPr marL="1096963" indent="-173038" algn="l" rtl="0" fontAlgn="base">
        <a:spcBef>
          <a:spcPct val="20000"/>
        </a:spcBef>
        <a:spcAft>
          <a:spcPct val="0"/>
        </a:spcAft>
        <a:buClr>
          <a:srgbClr val="C32D2E"/>
        </a:buClr>
        <a:buFont typeface="Wingdings 2" pitchFamily="18" charset="2"/>
        <a:buChar char=""/>
        <a:defRPr sz="2000" kern="1200">
          <a:solidFill>
            <a:schemeClr val="tx1"/>
          </a:solidFill>
          <a:latin typeface="+mn-lt"/>
          <a:ea typeface="+mn-ea"/>
          <a:cs typeface="+mn-cs"/>
        </a:defRPr>
      </a:lvl4pPr>
      <a:lvl5pPr marL="1296988" indent="-182563" algn="l" rtl="0" fontAlgn="base">
        <a:spcBef>
          <a:spcPct val="20000"/>
        </a:spcBef>
        <a:spcAft>
          <a:spcPct val="0"/>
        </a:spcAft>
        <a:buClr>
          <a:srgbClr val="84AA33"/>
        </a:buClr>
        <a:buFont typeface="Wingdings 2" pitchFamily="18" charset="2"/>
        <a:buChar char=""/>
        <a:defRPr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524000" y="1295400"/>
            <a:ext cx="7467600" cy="1600200"/>
          </a:xfrm>
        </p:spPr>
        <p:txBody>
          <a:bodyPr>
            <a:normAutofit fontScale="90000"/>
          </a:bodyPr>
          <a:lstStyle/>
          <a:p>
            <a:pPr algn="ctr" fontAlgn="auto">
              <a:spcAft>
                <a:spcPts val="0"/>
              </a:spcAft>
              <a:defRPr/>
            </a:pPr>
            <a:r>
              <a:rPr lang="en-US" dirty="0" smtClean="0">
                <a:solidFill>
                  <a:schemeClr val="tx2">
                    <a:satMod val="130000"/>
                  </a:schemeClr>
                </a:solidFill>
              </a:rPr>
              <a:t/>
            </a:r>
            <a:br>
              <a:rPr lang="en-US" dirty="0" smtClean="0">
                <a:solidFill>
                  <a:schemeClr val="tx2">
                    <a:satMod val="130000"/>
                  </a:schemeClr>
                </a:solidFill>
              </a:rPr>
            </a:br>
            <a:r>
              <a:rPr lang="en-US" sz="4000" dirty="0" smtClean="0">
                <a:solidFill>
                  <a:schemeClr val="tx2">
                    <a:satMod val="130000"/>
                  </a:schemeClr>
                </a:solidFill>
              </a:rPr>
              <a:t> </a:t>
            </a:r>
            <a:r>
              <a:rPr lang="en-US" dirty="0" smtClean="0">
                <a:solidFill>
                  <a:schemeClr val="tx2">
                    <a:satMod val="130000"/>
                  </a:schemeClr>
                </a:solidFill>
              </a:rPr>
              <a:t>Emissions Reductions Beyond the Clean Smokestacks Act (CSA)</a:t>
            </a:r>
            <a:endParaRPr lang="en-US" dirty="0">
              <a:solidFill>
                <a:schemeClr val="tx2">
                  <a:satMod val="130000"/>
                </a:schemeClr>
              </a:solidFill>
            </a:endParaRPr>
          </a:p>
        </p:txBody>
      </p:sp>
      <p:sp>
        <p:nvSpPr>
          <p:cNvPr id="3" name="Subtitle 2"/>
          <p:cNvSpPr>
            <a:spLocks noGrp="1"/>
          </p:cNvSpPr>
          <p:nvPr>
            <p:ph type="subTitle" idx="4294967295"/>
          </p:nvPr>
        </p:nvSpPr>
        <p:spPr>
          <a:xfrm>
            <a:off x="1447800" y="3962400"/>
            <a:ext cx="7696200" cy="1752600"/>
          </a:xfrm>
        </p:spPr>
        <p:txBody>
          <a:bodyPr>
            <a:noAutofit/>
          </a:bodyPr>
          <a:lstStyle/>
          <a:p>
            <a:pPr fontAlgn="auto">
              <a:spcAft>
                <a:spcPts val="0"/>
              </a:spcAft>
              <a:buFont typeface="Wingdings 2"/>
              <a:buNone/>
              <a:defRPr/>
            </a:pPr>
            <a:r>
              <a:rPr lang="en-US" sz="1800" b="1" dirty="0" smtClean="0">
                <a:solidFill>
                  <a:schemeClr val="accent1">
                    <a:lumMod val="50000"/>
                  </a:schemeClr>
                </a:solidFill>
                <a:cs typeface="Times New Roman" pitchFamily="18" charset="0"/>
              </a:rPr>
              <a:t>Environmental Management Commission &amp; Air Quality Committee</a:t>
            </a:r>
          </a:p>
          <a:p>
            <a:pPr fontAlgn="auto">
              <a:spcAft>
                <a:spcPts val="0"/>
              </a:spcAft>
              <a:buFont typeface="Wingdings 2"/>
              <a:buNone/>
              <a:defRPr/>
            </a:pPr>
            <a:r>
              <a:rPr lang="en-US" sz="1800" b="1" dirty="0" smtClean="0">
                <a:solidFill>
                  <a:schemeClr val="accent1">
                    <a:lumMod val="50000"/>
                  </a:schemeClr>
                </a:solidFill>
                <a:cs typeface="Times New Roman" pitchFamily="18" charset="0"/>
              </a:rPr>
              <a:t>November 2013 </a:t>
            </a:r>
          </a:p>
          <a:p>
            <a:pPr fontAlgn="auto">
              <a:spcAft>
                <a:spcPts val="0"/>
              </a:spcAft>
              <a:buFont typeface="Wingdings 2"/>
              <a:buNone/>
              <a:defRPr/>
            </a:pPr>
            <a:endParaRPr lang="en-US" sz="1800" dirty="0" smtClean="0">
              <a:solidFill>
                <a:schemeClr val="accent1">
                  <a:lumMod val="50000"/>
                </a:schemeClr>
              </a:solidFill>
            </a:endParaRPr>
          </a:p>
          <a:p>
            <a:pPr fontAlgn="auto">
              <a:spcAft>
                <a:spcPts val="0"/>
              </a:spcAft>
              <a:buFont typeface="Wingdings 2"/>
              <a:buNone/>
              <a:defRPr/>
            </a:pPr>
            <a:r>
              <a:rPr lang="en-US" sz="1600" dirty="0" smtClean="0">
                <a:solidFill>
                  <a:schemeClr val="accent1">
                    <a:lumMod val="50000"/>
                  </a:schemeClr>
                </a:solidFill>
              </a:rPr>
              <a:t>Sushma Masemore, PE</a:t>
            </a:r>
          </a:p>
          <a:p>
            <a:pPr fontAlgn="auto">
              <a:spcAft>
                <a:spcPts val="0"/>
              </a:spcAft>
              <a:buFont typeface="Wingdings 2"/>
              <a:buNone/>
              <a:defRPr/>
            </a:pPr>
            <a:r>
              <a:rPr lang="en-US" sz="1600" dirty="0" smtClean="0">
                <a:solidFill>
                  <a:schemeClr val="accent1">
                    <a:lumMod val="50000"/>
                  </a:schemeClr>
                </a:solidFill>
              </a:rPr>
              <a:t>Planning Section Chief</a:t>
            </a:r>
          </a:p>
          <a:p>
            <a:pPr fontAlgn="auto">
              <a:spcAft>
                <a:spcPts val="0"/>
              </a:spcAft>
              <a:buFont typeface="Wingdings 2"/>
              <a:buNone/>
              <a:defRPr/>
            </a:pPr>
            <a:r>
              <a:rPr lang="en-US" sz="1600" dirty="0" smtClean="0">
                <a:solidFill>
                  <a:schemeClr val="accent1">
                    <a:lumMod val="50000"/>
                  </a:schemeClr>
                </a:solidFill>
              </a:rPr>
              <a:t>Division of Air Quality</a:t>
            </a:r>
          </a:p>
          <a:p>
            <a:pPr fontAlgn="auto">
              <a:spcAft>
                <a:spcPts val="0"/>
              </a:spcAft>
              <a:buFont typeface="Wingdings 2"/>
              <a:buNone/>
              <a:defRPr/>
            </a:pPr>
            <a:r>
              <a:rPr lang="en-US" sz="1600" dirty="0" smtClean="0">
                <a:solidFill>
                  <a:schemeClr val="accent1">
                    <a:lumMod val="50000"/>
                  </a:schemeClr>
                </a:solidFill>
              </a:rPr>
              <a:t>Department of Environment and Natural Resources</a:t>
            </a:r>
          </a:p>
          <a:p>
            <a:pPr fontAlgn="auto">
              <a:spcAft>
                <a:spcPts val="0"/>
              </a:spcAft>
              <a:buFont typeface="Wingdings 2"/>
              <a:buNone/>
              <a:defRPr/>
            </a:pPr>
            <a:endParaRPr lang="en-US" sz="1800" dirty="0" smtClean="0">
              <a:solidFill>
                <a:schemeClr val="accent1">
                  <a:lumMod val="50000"/>
                </a:schemeClr>
              </a:solidFill>
              <a:latin typeface="Times New Roman" pitchFamily="18" charset="0"/>
              <a:cs typeface="Times New Roman" pitchFamily="18" charset="0"/>
            </a:endParaRPr>
          </a:p>
        </p:txBody>
      </p:sp>
      <p:grpSp>
        <p:nvGrpSpPr>
          <p:cNvPr id="5" name="Group 4"/>
          <p:cNvGrpSpPr/>
          <p:nvPr/>
        </p:nvGrpSpPr>
        <p:grpSpPr>
          <a:xfrm>
            <a:off x="0" y="0"/>
            <a:ext cx="6172201" cy="685800"/>
            <a:chOff x="0" y="0"/>
            <a:chExt cx="6172201" cy="685800"/>
          </a:xfrm>
        </p:grpSpPr>
        <p:pic>
          <p:nvPicPr>
            <p:cNvPr id="6" name="Content Placeholder 14" descr="file 2 image header.jpg"/>
            <p:cNvPicPr>
              <a:picLocks noChangeAspect="1"/>
            </p:cNvPicPr>
            <p:nvPr/>
          </p:nvPicPr>
          <p:blipFill>
            <a:blip r:embed="rId3" cstate="print"/>
            <a:stretch>
              <a:fillRect/>
            </a:stretch>
          </p:blipFill>
          <p:spPr bwMode="auto">
            <a:xfrm>
              <a:off x="1" y="190309"/>
              <a:ext cx="6172200" cy="495491"/>
            </a:xfrm>
            <a:prstGeom prst="rect">
              <a:avLst/>
            </a:prstGeom>
            <a:noFill/>
            <a:ln w="9525">
              <a:noFill/>
              <a:miter lim="800000"/>
              <a:headEnd/>
              <a:tailEnd/>
            </a:ln>
            <a:effectLst>
              <a:reflection blurRad="6350" stA="52000" endA="300" endPos="35000" dir="5400000" sy="-100000" algn="bl" rotWithShape="0"/>
            </a:effectLst>
          </p:spPr>
        </p:pic>
        <p:pic>
          <p:nvPicPr>
            <p:cNvPr id="7" name="Picture 4"/>
            <p:cNvPicPr>
              <a:picLocks noChangeAspect="1" noChangeArrowheads="1"/>
            </p:cNvPicPr>
            <p:nvPr/>
          </p:nvPicPr>
          <p:blipFill>
            <a:blip r:embed="rId4" cstate="print"/>
            <a:srcRect/>
            <a:stretch>
              <a:fillRect/>
            </a:stretch>
          </p:blipFill>
          <p:spPr bwMode="auto">
            <a:xfrm>
              <a:off x="0" y="0"/>
              <a:ext cx="3810000" cy="190500"/>
            </a:xfrm>
            <a:prstGeom prst="rect">
              <a:avLst/>
            </a:prstGeom>
            <a:solidFill>
              <a:schemeClr val="bg1"/>
            </a:solidFill>
            <a:ln w="9525">
              <a:noFill/>
              <a:miter lim="800000"/>
              <a:headEnd/>
              <a:tailEnd/>
            </a:ln>
          </p:spPr>
        </p:pic>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Beyond CSA Sept. 1, 2013 Report</a:t>
            </a:r>
            <a:endParaRPr lang="en-US" dirty="0"/>
          </a:p>
        </p:txBody>
      </p:sp>
      <p:sp>
        <p:nvSpPr>
          <p:cNvPr id="3" name="Content Placeholder 2"/>
          <p:cNvSpPr>
            <a:spLocks noGrp="1"/>
          </p:cNvSpPr>
          <p:nvPr>
            <p:ph idx="1"/>
          </p:nvPr>
        </p:nvSpPr>
        <p:spPr/>
        <p:txBody>
          <a:bodyPr/>
          <a:lstStyle/>
          <a:p>
            <a:r>
              <a:rPr lang="en-US" dirty="0" smtClean="0"/>
              <a:t>Key federal judicial decisions and rulemaking actions remain undetermined</a:t>
            </a:r>
          </a:p>
          <a:p>
            <a:pPr lvl="1"/>
            <a:r>
              <a:rPr lang="en-US" sz="2000" b="1" dirty="0" smtClean="0">
                <a:solidFill>
                  <a:srgbClr val="0070C0"/>
                </a:solidFill>
              </a:rPr>
              <a:t>CSAPR</a:t>
            </a:r>
            <a:r>
              <a:rPr lang="en-US" sz="2000" dirty="0" smtClean="0">
                <a:solidFill>
                  <a:srgbClr val="0070C0"/>
                </a:solidFill>
              </a:rPr>
              <a:t>:  Supreme Court to hear oral arguments on Dec.10, 2013 </a:t>
            </a:r>
          </a:p>
          <a:p>
            <a:pPr lvl="1"/>
            <a:r>
              <a:rPr lang="en-US" sz="2000" b="1" dirty="0" smtClean="0">
                <a:solidFill>
                  <a:srgbClr val="0070C0"/>
                </a:solidFill>
              </a:rPr>
              <a:t>CAIR</a:t>
            </a:r>
            <a:r>
              <a:rPr lang="en-US" sz="2000" dirty="0" smtClean="0">
                <a:solidFill>
                  <a:srgbClr val="0070C0"/>
                </a:solidFill>
              </a:rPr>
              <a:t>:  temporarily reinstated pending CSAPR outcome</a:t>
            </a:r>
          </a:p>
          <a:p>
            <a:pPr lvl="1"/>
            <a:r>
              <a:rPr lang="en-US" sz="2000" b="1" dirty="0" smtClean="0">
                <a:solidFill>
                  <a:srgbClr val="0070C0"/>
                </a:solidFill>
              </a:rPr>
              <a:t>MATS</a:t>
            </a:r>
            <a:r>
              <a:rPr lang="en-US" sz="2000" dirty="0" smtClean="0">
                <a:solidFill>
                  <a:srgbClr val="0070C0"/>
                </a:solidFill>
              </a:rPr>
              <a:t>:  implementation on-going</a:t>
            </a:r>
          </a:p>
          <a:p>
            <a:pPr lvl="1"/>
            <a:r>
              <a:rPr lang="en-US" sz="2000" dirty="0" smtClean="0">
                <a:solidFill>
                  <a:srgbClr val="0070C0"/>
                </a:solidFill>
              </a:rPr>
              <a:t>Revised </a:t>
            </a:r>
            <a:r>
              <a:rPr lang="en-US" sz="2000" b="1" dirty="0" smtClean="0">
                <a:solidFill>
                  <a:srgbClr val="0070C0"/>
                </a:solidFill>
              </a:rPr>
              <a:t>Ozone NAAQS</a:t>
            </a:r>
            <a:r>
              <a:rPr lang="en-US" sz="2000" dirty="0" smtClean="0">
                <a:solidFill>
                  <a:srgbClr val="0070C0"/>
                </a:solidFill>
              </a:rPr>
              <a:t>:  delayed until 2015</a:t>
            </a:r>
          </a:p>
          <a:p>
            <a:pPr lvl="1"/>
            <a:r>
              <a:rPr lang="en-US" sz="2000" dirty="0" smtClean="0">
                <a:solidFill>
                  <a:srgbClr val="0070C0"/>
                </a:solidFill>
              </a:rPr>
              <a:t>New1-hour </a:t>
            </a:r>
            <a:r>
              <a:rPr lang="en-US" sz="2000" b="1" dirty="0" smtClean="0">
                <a:solidFill>
                  <a:srgbClr val="0070C0"/>
                </a:solidFill>
              </a:rPr>
              <a:t>SO</a:t>
            </a:r>
            <a:r>
              <a:rPr lang="en-US" sz="2000" b="1" baseline="-25000" dirty="0" smtClean="0">
                <a:solidFill>
                  <a:srgbClr val="0070C0"/>
                </a:solidFill>
              </a:rPr>
              <a:t>2</a:t>
            </a:r>
            <a:r>
              <a:rPr lang="en-US" sz="2000" b="1" dirty="0" smtClean="0">
                <a:solidFill>
                  <a:srgbClr val="0070C0"/>
                </a:solidFill>
              </a:rPr>
              <a:t> NAAQS</a:t>
            </a:r>
            <a:r>
              <a:rPr lang="en-US" sz="2000" dirty="0" smtClean="0">
                <a:solidFill>
                  <a:srgbClr val="0070C0"/>
                </a:solidFill>
              </a:rPr>
              <a:t>:  Implementation rule expected in late 2013; threshold based requirements will affect larger coal-fired </a:t>
            </a:r>
            <a:r>
              <a:rPr lang="en-US" sz="2000" dirty="0" smtClean="0">
                <a:solidFill>
                  <a:srgbClr val="0070C0"/>
                </a:solidFill>
              </a:rPr>
              <a:t>electric </a:t>
            </a:r>
            <a:r>
              <a:rPr lang="en-US" sz="2000" dirty="0" smtClean="0">
                <a:solidFill>
                  <a:srgbClr val="0070C0"/>
                </a:solidFill>
              </a:rPr>
              <a:t>generating unit</a:t>
            </a:r>
            <a:r>
              <a:rPr lang="en-US" sz="2000" dirty="0" smtClean="0">
                <a:solidFill>
                  <a:srgbClr val="0070C0"/>
                </a:solidFill>
              </a:rPr>
              <a:t>s (EGUs)</a:t>
            </a:r>
            <a:endParaRPr lang="en-US" sz="2000" dirty="0" smtClean="0">
              <a:solidFill>
                <a:srgbClr val="0070C0"/>
              </a:solidFill>
            </a:endParaRPr>
          </a:p>
          <a:p>
            <a:pPr lvl="1"/>
            <a:r>
              <a:rPr lang="en-US" sz="2000" b="1" dirty="0" smtClean="0">
                <a:solidFill>
                  <a:srgbClr val="0070C0"/>
                </a:solidFill>
              </a:rPr>
              <a:t>Carbon Pollution Standards</a:t>
            </a:r>
            <a:r>
              <a:rPr lang="en-US" sz="2000" dirty="0" smtClean="0">
                <a:solidFill>
                  <a:srgbClr val="0070C0"/>
                </a:solidFill>
              </a:rPr>
              <a:t>:  EPA rules affecting new and existing power plants expected in 2014/2015  </a:t>
            </a:r>
          </a:p>
        </p:txBody>
      </p:sp>
      <p:sp>
        <p:nvSpPr>
          <p:cNvPr id="4" name="Slide Number Placeholder 3"/>
          <p:cNvSpPr>
            <a:spLocks noGrp="1"/>
          </p:cNvSpPr>
          <p:nvPr>
            <p:ph type="sldNum" sz="quarter" idx="12"/>
          </p:nvPr>
        </p:nvSpPr>
        <p:spPr/>
        <p:txBody>
          <a:bodyPr/>
          <a:lstStyle/>
          <a:p>
            <a:pPr>
              <a:defRPr/>
            </a:pPr>
            <a:fld id="{6EBEBF34-41EE-463C-95F4-6F8CDBD20ECB}" type="slidenum">
              <a:rPr lang="en-US" smtClean="0"/>
              <a:pPr>
                <a:defRPr/>
              </a:pPr>
              <a:t>10</a:t>
            </a:fld>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Beyond CSA 2013 Report</a:t>
            </a:r>
            <a:endParaRPr lang="en-US" dirty="0"/>
          </a:p>
        </p:txBody>
      </p:sp>
      <p:sp>
        <p:nvSpPr>
          <p:cNvPr id="3" name="Content Placeholder 2"/>
          <p:cNvSpPr>
            <a:spLocks noGrp="1"/>
          </p:cNvSpPr>
          <p:nvPr>
            <p:ph idx="1"/>
          </p:nvPr>
        </p:nvSpPr>
        <p:spPr/>
        <p:txBody>
          <a:bodyPr/>
          <a:lstStyle/>
          <a:p>
            <a:r>
              <a:rPr lang="en-US" sz="2800" dirty="0" smtClean="0"/>
              <a:t>EMC Recommendations</a:t>
            </a:r>
          </a:p>
          <a:p>
            <a:pPr lvl="1"/>
            <a:r>
              <a:rPr lang="en-US" sz="2000" b="1" dirty="0" smtClean="0">
                <a:solidFill>
                  <a:srgbClr val="0070C0"/>
                </a:solidFill>
              </a:rPr>
              <a:t>NC EGUs </a:t>
            </a:r>
            <a:r>
              <a:rPr lang="en-US" sz="2000" dirty="0" smtClean="0">
                <a:solidFill>
                  <a:srgbClr val="0070C0"/>
                </a:solidFill>
              </a:rPr>
              <a:t>– Significant reductions in </a:t>
            </a:r>
            <a:r>
              <a:rPr lang="en-US" sz="2000" dirty="0" err="1" smtClean="0">
                <a:solidFill>
                  <a:srgbClr val="0070C0"/>
                </a:solidFill>
              </a:rPr>
              <a:t>NOx</a:t>
            </a:r>
            <a:r>
              <a:rPr lang="en-US" sz="2000" dirty="0" smtClean="0">
                <a:solidFill>
                  <a:srgbClr val="0070C0"/>
                </a:solidFill>
              </a:rPr>
              <a:t> and SO</a:t>
            </a:r>
            <a:r>
              <a:rPr lang="en-US" sz="2000" baseline="-25000" dirty="0" smtClean="0">
                <a:solidFill>
                  <a:srgbClr val="0070C0"/>
                </a:solidFill>
              </a:rPr>
              <a:t>2</a:t>
            </a:r>
            <a:r>
              <a:rPr lang="en-US" sz="2000" dirty="0" smtClean="0">
                <a:solidFill>
                  <a:srgbClr val="0070C0"/>
                </a:solidFill>
              </a:rPr>
              <a:t> already achieved; On course to meet CAIR and MATS rules</a:t>
            </a:r>
          </a:p>
          <a:p>
            <a:pPr lvl="1"/>
            <a:r>
              <a:rPr lang="en-US" sz="2000" b="1" dirty="0" smtClean="0">
                <a:solidFill>
                  <a:srgbClr val="0070C0"/>
                </a:solidFill>
              </a:rPr>
              <a:t>EGUs in Neighboring </a:t>
            </a:r>
            <a:r>
              <a:rPr lang="en-US" sz="2000" dirty="0" smtClean="0">
                <a:solidFill>
                  <a:srgbClr val="0070C0"/>
                </a:solidFill>
              </a:rPr>
              <a:t>States – significant emission reductions expected due to installation of new pollution controls and closing of smaller plants to comply with MATS rule by March 2015</a:t>
            </a:r>
          </a:p>
          <a:p>
            <a:pPr lvl="1"/>
            <a:r>
              <a:rPr lang="en-US" sz="2000" dirty="0" smtClean="0">
                <a:solidFill>
                  <a:srgbClr val="0070C0"/>
                </a:solidFill>
              </a:rPr>
              <a:t>Impact of these reductions on future ozone NAAQS will depend on the level of the final standard set by EPA in 2015.</a:t>
            </a:r>
          </a:p>
          <a:p>
            <a:pPr lvl="1"/>
            <a:r>
              <a:rPr lang="en-US" sz="2000" u="sng" dirty="0" smtClean="0">
                <a:solidFill>
                  <a:srgbClr val="0070C0"/>
                </a:solidFill>
              </a:rPr>
              <a:t>Biannual report is no longer necessary.</a:t>
            </a:r>
            <a:endParaRPr lang="en-US" sz="2000" dirty="0" smtClean="0">
              <a:solidFill>
                <a:srgbClr val="0070C0"/>
              </a:solidFill>
            </a:endParaRPr>
          </a:p>
          <a:p>
            <a:pPr lvl="2"/>
            <a:r>
              <a:rPr lang="en-US" sz="1600" dirty="0" smtClean="0"/>
              <a:t>Upon issuance of a new NAAQS, DENR will evaluate the need for reductions beyond CSA to attain and maintain the NAAQS.</a:t>
            </a:r>
          </a:p>
          <a:p>
            <a:pPr lvl="2"/>
            <a:r>
              <a:rPr lang="en-US" sz="1600" dirty="0" smtClean="0"/>
              <a:t>If additional controls are necessary, DENR will initiate necessary rules changes, or open air permits to include new emission limitation, or both.</a:t>
            </a:r>
          </a:p>
          <a:p>
            <a:pPr lvl="1"/>
            <a:endParaRPr lang="en-US" sz="2000" dirty="0" smtClean="0">
              <a:solidFill>
                <a:srgbClr val="0070C0"/>
              </a:solidFill>
            </a:endParaRPr>
          </a:p>
          <a:p>
            <a:pPr lvl="2"/>
            <a:endParaRPr lang="en-US" sz="1600" dirty="0" smtClean="0">
              <a:solidFill>
                <a:srgbClr val="0070C0"/>
              </a:solidFill>
            </a:endParaRPr>
          </a:p>
          <a:p>
            <a:pPr lvl="1"/>
            <a:endParaRPr lang="en-US" sz="2000" dirty="0" smtClean="0">
              <a:solidFill>
                <a:srgbClr val="0070C0"/>
              </a:solidFill>
            </a:endParaRPr>
          </a:p>
          <a:p>
            <a:pPr lvl="1"/>
            <a:endParaRPr lang="en-US" sz="2000" dirty="0" smtClean="0">
              <a:solidFill>
                <a:srgbClr val="0070C0"/>
              </a:solidFill>
            </a:endParaRPr>
          </a:p>
          <a:p>
            <a:pPr lvl="1"/>
            <a:endParaRPr lang="en-US" sz="2000" b="1" dirty="0" smtClean="0">
              <a:solidFill>
                <a:srgbClr val="0070C0"/>
              </a:solidFill>
            </a:endParaRPr>
          </a:p>
          <a:p>
            <a:pPr lvl="1"/>
            <a:endParaRPr lang="en-US" sz="2000" dirty="0" smtClean="0">
              <a:solidFill>
                <a:srgbClr val="0070C0"/>
              </a:solidFill>
            </a:endParaRPr>
          </a:p>
        </p:txBody>
      </p:sp>
      <p:sp>
        <p:nvSpPr>
          <p:cNvPr id="4" name="Slide Number Placeholder 3"/>
          <p:cNvSpPr>
            <a:spLocks noGrp="1"/>
          </p:cNvSpPr>
          <p:nvPr>
            <p:ph type="sldNum" sz="quarter" idx="12"/>
          </p:nvPr>
        </p:nvSpPr>
        <p:spPr/>
        <p:txBody>
          <a:bodyPr/>
          <a:lstStyle/>
          <a:p>
            <a:pPr>
              <a:defRPr/>
            </a:pPr>
            <a:fld id="{6EBEBF34-41EE-463C-95F4-6F8CDBD20ECB}" type="slidenum">
              <a:rPr lang="en-US" smtClean="0"/>
              <a:pPr>
                <a:defRPr/>
              </a:pPr>
              <a:t>11</a:t>
            </a:fld>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Questions?</a:t>
            </a:r>
            <a:endParaRPr lang="en-US" dirty="0"/>
          </a:p>
        </p:txBody>
      </p:sp>
      <p:sp>
        <p:nvSpPr>
          <p:cNvPr id="4" name="Slide Number Placeholder 3"/>
          <p:cNvSpPr>
            <a:spLocks noGrp="1"/>
          </p:cNvSpPr>
          <p:nvPr>
            <p:ph type="sldNum" sz="quarter" idx="12"/>
          </p:nvPr>
        </p:nvSpPr>
        <p:spPr/>
        <p:txBody>
          <a:bodyPr/>
          <a:lstStyle/>
          <a:p>
            <a:pPr>
              <a:defRPr/>
            </a:pPr>
            <a:fld id="{CF6EFFCE-F09D-40CE-82BB-2D54C81C5C26}" type="slidenum">
              <a:rPr lang="en-US" smtClean="0"/>
              <a:pPr>
                <a:defRPr/>
              </a:pPr>
              <a:t>12</a:t>
            </a:fld>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CSA Background</a:t>
            </a:r>
            <a:endParaRPr lang="en-US" dirty="0"/>
          </a:p>
        </p:txBody>
      </p:sp>
      <p:sp>
        <p:nvSpPr>
          <p:cNvPr id="7" name="Content Placeholder 6"/>
          <p:cNvSpPr>
            <a:spLocks noGrp="1"/>
          </p:cNvSpPr>
          <p:nvPr>
            <p:ph idx="1"/>
          </p:nvPr>
        </p:nvSpPr>
        <p:spPr/>
        <p:txBody>
          <a:bodyPr/>
          <a:lstStyle/>
          <a:p>
            <a:r>
              <a:rPr lang="en-US" sz="2800" dirty="0" smtClean="0"/>
              <a:t>Session Law 2002-4</a:t>
            </a:r>
          </a:p>
          <a:p>
            <a:pPr lvl="1">
              <a:buNone/>
            </a:pPr>
            <a:r>
              <a:rPr lang="en-US" sz="1600" dirty="0" smtClean="0">
                <a:solidFill>
                  <a:srgbClr val="0070C0"/>
                </a:solidFill>
              </a:rPr>
              <a:t>	</a:t>
            </a:r>
            <a:r>
              <a:rPr lang="en-US" sz="1600" i="1" dirty="0" smtClean="0"/>
              <a:t>AN ACT TO IMPROVE AIR QUALITY IN THE STATE </a:t>
            </a:r>
            <a:r>
              <a:rPr lang="en-US" sz="1600" i="1" dirty="0" smtClean="0">
                <a:solidFill>
                  <a:srgbClr val="FF0000"/>
                </a:solidFill>
              </a:rPr>
              <a:t>BY IMPOSING LIMITS ON THE EMISSION OF CERTAIN POLLUTANTS FROM CERTAIN FACILITIES THAT BURN COAL TO GENERATE ELECTRICITY AND TO PROVIDE FOR RECOVERY</a:t>
            </a:r>
            <a:r>
              <a:rPr lang="en-US" sz="1600" i="1" dirty="0" smtClean="0"/>
              <a:t> BY ELECTRIC UTILITIES </a:t>
            </a:r>
            <a:r>
              <a:rPr lang="en-US" sz="1600" i="1" dirty="0" smtClean="0">
                <a:solidFill>
                  <a:srgbClr val="FF0000"/>
                </a:solidFill>
              </a:rPr>
              <a:t>OF THE COSTS </a:t>
            </a:r>
            <a:r>
              <a:rPr lang="en-US" sz="1600" i="1" dirty="0" smtClean="0"/>
              <a:t>OF ACHIEVING COMPLIANCE WITH THOSE LIMITS.</a:t>
            </a:r>
          </a:p>
          <a:p>
            <a:pPr lvl="2">
              <a:buNone/>
            </a:pPr>
            <a:r>
              <a:rPr lang="en-US" sz="1600" i="1" dirty="0" smtClean="0">
                <a:solidFill>
                  <a:srgbClr val="0070C0"/>
                </a:solidFill>
              </a:rPr>
              <a:t>	</a:t>
            </a:r>
            <a:r>
              <a:rPr lang="en-US" sz="1600" i="1" u="sng" dirty="0" smtClean="0">
                <a:solidFill>
                  <a:srgbClr val="0070C0"/>
                </a:solidFill>
              </a:rPr>
              <a:t>http://www.ncleg.net/Sessions/2001/Bills/Senate/HTML/S1078v5.html </a:t>
            </a:r>
          </a:p>
          <a:p>
            <a:r>
              <a:rPr lang="en-US" sz="2800" dirty="0" smtClean="0"/>
              <a:t>An early action state program to control air pollution from coal-fired power plants.</a:t>
            </a:r>
          </a:p>
          <a:p>
            <a:r>
              <a:rPr lang="en-US" sz="2800" dirty="0" smtClean="0"/>
              <a:t>Set entity-wide emission limits for nitrogen oxide (</a:t>
            </a:r>
            <a:r>
              <a:rPr lang="en-US" sz="2800" dirty="0" err="1" smtClean="0"/>
              <a:t>NOx</a:t>
            </a:r>
            <a:r>
              <a:rPr lang="en-US" sz="2800" dirty="0" smtClean="0"/>
              <a:t>) and sulfur dioxide (SO</a:t>
            </a:r>
            <a:r>
              <a:rPr lang="en-US" sz="2800" baseline="-25000" dirty="0" smtClean="0"/>
              <a:t>2</a:t>
            </a:r>
            <a:r>
              <a:rPr lang="en-US" sz="2800" dirty="0" smtClean="0"/>
              <a:t>).</a:t>
            </a:r>
          </a:p>
          <a:p>
            <a:pPr lvl="1"/>
            <a:r>
              <a:rPr lang="en-US" sz="2000" dirty="0" err="1" smtClean="0">
                <a:solidFill>
                  <a:srgbClr val="0070C0"/>
                </a:solidFill>
              </a:rPr>
              <a:t>NOx</a:t>
            </a:r>
            <a:r>
              <a:rPr lang="en-US" sz="2000" dirty="0" smtClean="0">
                <a:solidFill>
                  <a:srgbClr val="0070C0"/>
                </a:solidFill>
              </a:rPr>
              <a:t> is the main cause of ozone formation.  </a:t>
            </a:r>
          </a:p>
          <a:p>
            <a:pPr lvl="1"/>
            <a:r>
              <a:rPr lang="en-US" sz="2000" dirty="0" smtClean="0">
                <a:solidFill>
                  <a:srgbClr val="0070C0"/>
                </a:solidFill>
              </a:rPr>
              <a:t>SO</a:t>
            </a:r>
            <a:r>
              <a:rPr lang="en-US" sz="2000" baseline="-25000" dirty="0" smtClean="0">
                <a:solidFill>
                  <a:srgbClr val="0070C0"/>
                </a:solidFill>
              </a:rPr>
              <a:t>2</a:t>
            </a:r>
            <a:r>
              <a:rPr lang="en-US" sz="2000" dirty="0" smtClean="0">
                <a:solidFill>
                  <a:srgbClr val="0070C0"/>
                </a:solidFill>
              </a:rPr>
              <a:t> is the main cause of fine particulate pollution, haze, and acid rain.</a:t>
            </a:r>
          </a:p>
          <a:p>
            <a:endParaRPr lang="en-US" dirty="0" smtClean="0"/>
          </a:p>
          <a:p>
            <a:endParaRPr lang="en-US" dirty="0" smtClean="0"/>
          </a:p>
          <a:p>
            <a:endParaRPr lang="en-US" dirty="0" smtClean="0"/>
          </a:p>
          <a:p>
            <a:endParaRPr lang="en-US" dirty="0" smtClean="0"/>
          </a:p>
          <a:p>
            <a:endParaRPr lang="en-US" sz="2000" i="1" cap="all" dirty="0" smtClean="0"/>
          </a:p>
          <a:p>
            <a:endParaRPr lang="en-US" cap="all" dirty="0" smtClean="0"/>
          </a:p>
          <a:p>
            <a:endParaRPr lang="en-US" dirty="0" smtClean="0"/>
          </a:p>
          <a:p>
            <a:endParaRPr lang="en-US" dirty="0"/>
          </a:p>
        </p:txBody>
      </p:sp>
      <p:sp>
        <p:nvSpPr>
          <p:cNvPr id="4" name="Slide Number Placeholder 3"/>
          <p:cNvSpPr>
            <a:spLocks noGrp="1"/>
          </p:cNvSpPr>
          <p:nvPr>
            <p:ph type="sldNum" sz="quarter" idx="12"/>
          </p:nvPr>
        </p:nvSpPr>
        <p:spPr/>
        <p:txBody>
          <a:bodyPr/>
          <a:lstStyle/>
          <a:p>
            <a:fld id="{6EBEBF34-41EE-463C-95F4-6F8CDBD20ECB}" type="slidenum">
              <a:rPr lang="en-US" smtClean="0"/>
              <a:pPr/>
              <a:t>2</a:t>
            </a:fld>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CSA Background</a:t>
            </a:r>
            <a:endParaRPr lang="en-US" dirty="0"/>
          </a:p>
        </p:txBody>
      </p:sp>
      <p:sp>
        <p:nvSpPr>
          <p:cNvPr id="3" name="Content Placeholder 2"/>
          <p:cNvSpPr>
            <a:spLocks noGrp="1"/>
          </p:cNvSpPr>
          <p:nvPr>
            <p:ph idx="1"/>
          </p:nvPr>
        </p:nvSpPr>
        <p:spPr/>
        <p:txBody>
          <a:bodyPr/>
          <a:lstStyle/>
          <a:p>
            <a:r>
              <a:rPr lang="en-US" sz="2800" dirty="0" smtClean="0"/>
              <a:t>Emission Limits</a:t>
            </a:r>
          </a:p>
          <a:p>
            <a:pPr lvl="1"/>
            <a:r>
              <a:rPr lang="en-US" sz="1600" dirty="0" err="1" smtClean="0">
                <a:solidFill>
                  <a:srgbClr val="0070C0"/>
                </a:solidFill>
              </a:rPr>
              <a:t>NOx</a:t>
            </a:r>
            <a:r>
              <a:rPr lang="en-US" sz="1600" dirty="0" smtClean="0">
                <a:solidFill>
                  <a:srgbClr val="0070C0"/>
                </a:solidFill>
              </a:rPr>
              <a:t>:  245,000 tons in 1998 </a:t>
            </a:r>
          </a:p>
          <a:p>
            <a:pPr lvl="1">
              <a:buNone/>
            </a:pPr>
            <a:r>
              <a:rPr lang="en-US" sz="1600" dirty="0" smtClean="0">
                <a:solidFill>
                  <a:srgbClr val="0070C0"/>
                </a:solidFill>
                <a:sym typeface="Wingdings" pitchFamily="2" charset="2"/>
              </a:rPr>
              <a:t>			60,000 tons by 2007 (76% reduction)</a:t>
            </a:r>
            <a:endParaRPr lang="en-US" sz="1600" dirty="0" smtClean="0">
              <a:solidFill>
                <a:srgbClr val="0070C0"/>
              </a:solidFill>
            </a:endParaRPr>
          </a:p>
          <a:p>
            <a:pPr lvl="1">
              <a:buNone/>
            </a:pPr>
            <a:r>
              <a:rPr lang="en-US" sz="1600" dirty="0" smtClean="0">
                <a:solidFill>
                  <a:srgbClr val="0070C0"/>
                </a:solidFill>
                <a:sym typeface="Wingdings" pitchFamily="2" charset="2"/>
              </a:rPr>
              <a:t>			56,000 tons by 2009 (78% reduction)</a:t>
            </a:r>
          </a:p>
          <a:p>
            <a:pPr lvl="1"/>
            <a:r>
              <a:rPr lang="en-US" sz="1600" dirty="0" smtClean="0">
                <a:solidFill>
                  <a:srgbClr val="0070C0"/>
                </a:solidFill>
                <a:sym typeface="Wingdings" pitchFamily="2" charset="2"/>
              </a:rPr>
              <a:t>SO</a:t>
            </a:r>
            <a:r>
              <a:rPr lang="en-US" sz="1600" baseline="-25000" dirty="0" smtClean="0">
                <a:solidFill>
                  <a:srgbClr val="0070C0"/>
                </a:solidFill>
                <a:sym typeface="Wingdings" pitchFamily="2" charset="2"/>
              </a:rPr>
              <a:t>2</a:t>
            </a:r>
            <a:r>
              <a:rPr lang="en-US" sz="1600" dirty="0" smtClean="0">
                <a:solidFill>
                  <a:srgbClr val="0070C0"/>
                </a:solidFill>
                <a:sym typeface="Wingdings" pitchFamily="2" charset="2"/>
              </a:rPr>
              <a:t>:  489,000 tons in 1998 </a:t>
            </a:r>
          </a:p>
          <a:p>
            <a:pPr lvl="1">
              <a:buNone/>
            </a:pPr>
            <a:r>
              <a:rPr lang="en-US" sz="1600" dirty="0" smtClean="0">
                <a:solidFill>
                  <a:srgbClr val="0070C0"/>
                </a:solidFill>
                <a:sym typeface="Wingdings" pitchFamily="2" charset="2"/>
              </a:rPr>
              <a:t>			250,000 tons by 2009 (49% reduction)</a:t>
            </a:r>
          </a:p>
          <a:p>
            <a:pPr lvl="1">
              <a:buNone/>
            </a:pPr>
            <a:r>
              <a:rPr lang="en-US" sz="1600" dirty="0" smtClean="0">
                <a:solidFill>
                  <a:srgbClr val="0070C0"/>
                </a:solidFill>
                <a:sym typeface="Wingdings" pitchFamily="2" charset="2"/>
              </a:rPr>
              <a:t>			130,000 tons by 2013 (74% reduction)</a:t>
            </a:r>
          </a:p>
          <a:p>
            <a:r>
              <a:rPr lang="en-US" sz="2800" dirty="0" smtClean="0"/>
              <a:t>Emission cuts achieved through actual reductions – not by buying or trading credits from utilities in other states.</a:t>
            </a:r>
          </a:p>
          <a:p>
            <a:r>
              <a:rPr lang="en-US" sz="2800" dirty="0" smtClean="0"/>
              <a:t>Cost recovery provision for installing new pollution controls.</a:t>
            </a:r>
          </a:p>
          <a:p>
            <a:endParaRPr lang="en-US" sz="2800" dirty="0"/>
          </a:p>
        </p:txBody>
      </p:sp>
      <p:sp>
        <p:nvSpPr>
          <p:cNvPr id="4" name="Slide Number Placeholder 3"/>
          <p:cNvSpPr>
            <a:spLocks noGrp="1"/>
          </p:cNvSpPr>
          <p:nvPr>
            <p:ph type="sldNum" sz="quarter" idx="12"/>
          </p:nvPr>
        </p:nvSpPr>
        <p:spPr/>
        <p:txBody>
          <a:bodyPr/>
          <a:lstStyle/>
          <a:p>
            <a:pPr>
              <a:defRPr/>
            </a:pPr>
            <a:fld id="{6EBEBF34-41EE-463C-95F4-6F8CDBD20ECB}" type="slidenum">
              <a:rPr lang="en-US" smtClean="0"/>
              <a:pPr>
                <a:defRPr/>
              </a:pPr>
              <a:t>3</a:t>
            </a:fld>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272138" y="1883252"/>
            <a:ext cx="8458200" cy="4404360"/>
            <a:chOff x="457200" y="990600"/>
            <a:chExt cx="8458200" cy="4404360"/>
          </a:xfrm>
        </p:grpSpPr>
        <p:pic>
          <p:nvPicPr>
            <p:cNvPr id="50177" name="Picture 1"/>
            <p:cNvPicPr>
              <a:picLocks noChangeAspect="1" noChangeArrowheads="1"/>
            </p:cNvPicPr>
            <p:nvPr/>
          </p:nvPicPr>
          <p:blipFill>
            <a:blip r:embed="rId3" cstate="print"/>
            <a:srcRect l="1519" t="35923" r="5870" b="2026"/>
            <a:stretch>
              <a:fillRect/>
            </a:stretch>
          </p:blipFill>
          <p:spPr bwMode="auto">
            <a:xfrm>
              <a:off x="457200" y="990600"/>
              <a:ext cx="8458200" cy="4381837"/>
            </a:xfrm>
            <a:prstGeom prst="rect">
              <a:avLst/>
            </a:prstGeom>
            <a:noFill/>
            <a:ln w="9525">
              <a:noFill/>
              <a:miter lim="800000"/>
              <a:headEnd/>
              <a:tailEnd/>
            </a:ln>
            <a:effectLst/>
          </p:spPr>
        </p:pic>
        <p:cxnSp>
          <p:nvCxnSpPr>
            <p:cNvPr id="13" name="Straight Connector 12"/>
            <p:cNvCxnSpPr/>
            <p:nvPr/>
          </p:nvCxnSpPr>
          <p:spPr>
            <a:xfrm>
              <a:off x="457200" y="4114800"/>
              <a:ext cx="0" cy="128016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457200" y="5382492"/>
              <a:ext cx="345643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502920" y="762000"/>
            <a:ext cx="7498080" cy="1143000"/>
          </a:xfrm>
        </p:spPr>
        <p:txBody>
          <a:bodyPr>
            <a:normAutofit fontScale="90000"/>
          </a:bodyPr>
          <a:lstStyle/>
          <a:p>
            <a:r>
              <a:rPr lang="en-US" dirty="0" smtClean="0"/>
              <a:t>Affected Plants &amp; Operating Status</a:t>
            </a:r>
            <a:endParaRPr lang="en-US" dirty="0"/>
          </a:p>
        </p:txBody>
      </p:sp>
      <p:sp>
        <p:nvSpPr>
          <p:cNvPr id="3" name="Slide Number Placeholder 2"/>
          <p:cNvSpPr>
            <a:spLocks noGrp="1"/>
          </p:cNvSpPr>
          <p:nvPr>
            <p:ph type="sldNum" sz="quarter" idx="12"/>
          </p:nvPr>
        </p:nvSpPr>
        <p:spPr/>
        <p:txBody>
          <a:bodyPr/>
          <a:lstStyle/>
          <a:p>
            <a:pPr>
              <a:defRPr/>
            </a:pPr>
            <a:fld id="{8DA886E5-091B-4AC8-8B1C-AD8F7D57107B}" type="slidenum">
              <a:rPr lang="en-US" smtClean="0"/>
              <a:pPr>
                <a:defRPr/>
              </a:pPr>
              <a:t>4</a:t>
            </a:fld>
            <a:endParaRPr lang="en-US" dirty="0"/>
          </a:p>
        </p:txBody>
      </p:sp>
      <p:sp>
        <p:nvSpPr>
          <p:cNvPr id="10" name="TextBox 9"/>
          <p:cNvSpPr txBox="1"/>
          <p:nvPr/>
        </p:nvSpPr>
        <p:spPr>
          <a:xfrm>
            <a:off x="272138" y="5921852"/>
            <a:ext cx="3429000" cy="369332"/>
          </a:xfrm>
          <a:prstGeom prst="rect">
            <a:avLst/>
          </a:prstGeom>
          <a:noFill/>
        </p:spPr>
        <p:txBody>
          <a:bodyPr wrap="square" rtlCol="0">
            <a:spAutoFit/>
          </a:bodyPr>
          <a:lstStyle/>
          <a:p>
            <a:endParaRPr lang="en-US" dirty="0"/>
          </a:p>
        </p:txBody>
      </p:sp>
      <p:grpSp>
        <p:nvGrpSpPr>
          <p:cNvPr id="21" name="Group 20"/>
          <p:cNvGrpSpPr/>
          <p:nvPr/>
        </p:nvGrpSpPr>
        <p:grpSpPr>
          <a:xfrm>
            <a:off x="272138" y="1807052"/>
            <a:ext cx="8686800" cy="4532245"/>
            <a:chOff x="2971800" y="1981200"/>
            <a:chExt cx="8686800" cy="4532245"/>
          </a:xfrm>
        </p:grpSpPr>
        <p:pic>
          <p:nvPicPr>
            <p:cNvPr id="50178" name="Picture 2"/>
            <p:cNvPicPr>
              <a:picLocks noChangeAspect="1" noChangeArrowheads="1"/>
            </p:cNvPicPr>
            <p:nvPr/>
          </p:nvPicPr>
          <p:blipFill>
            <a:blip r:embed="rId4" cstate="print"/>
            <a:srcRect l="1683" t="35924" r="6526" b="2137"/>
            <a:stretch>
              <a:fillRect/>
            </a:stretch>
          </p:blipFill>
          <p:spPr bwMode="auto">
            <a:xfrm>
              <a:off x="2971800" y="1981200"/>
              <a:ext cx="8686800" cy="4532245"/>
            </a:xfrm>
            <a:prstGeom prst="rect">
              <a:avLst/>
            </a:prstGeom>
            <a:noFill/>
            <a:ln w="9525">
              <a:noFill/>
              <a:miter lim="800000"/>
              <a:headEnd/>
              <a:tailEnd/>
            </a:ln>
            <a:effectLst/>
          </p:spPr>
        </p:pic>
        <p:sp>
          <p:nvSpPr>
            <p:cNvPr id="6" name="TextBox 5"/>
            <p:cNvSpPr txBox="1"/>
            <p:nvPr/>
          </p:nvSpPr>
          <p:spPr>
            <a:xfrm>
              <a:off x="9220200" y="4493568"/>
              <a:ext cx="704039" cy="230832"/>
            </a:xfrm>
            <a:prstGeom prst="rect">
              <a:avLst/>
            </a:prstGeom>
            <a:noFill/>
          </p:spPr>
          <p:txBody>
            <a:bodyPr wrap="none" rtlCol="0">
              <a:spAutoFit/>
            </a:bodyPr>
            <a:lstStyle/>
            <a:p>
              <a:r>
                <a:rPr lang="en-US" sz="900" b="1" dirty="0" smtClean="0"/>
                <a:t>Jan. 2014</a:t>
              </a:r>
              <a:endParaRPr lang="en-US" sz="900" b="1" dirty="0"/>
            </a:p>
          </p:txBody>
        </p:sp>
        <p:cxnSp>
          <p:nvCxnSpPr>
            <p:cNvPr id="18" name="Straight Connector 17"/>
            <p:cNvCxnSpPr/>
            <p:nvPr/>
          </p:nvCxnSpPr>
          <p:spPr>
            <a:xfrm>
              <a:off x="2971800" y="4631266"/>
              <a:ext cx="0" cy="187452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2971800" y="6510865"/>
              <a:ext cx="35814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blinds(horizontal)">
                                      <p:cBhvr>
                                        <p:cTn id="1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2013 Annual CSA Report</a:t>
            </a:r>
            <a:endParaRPr lang="en-US" dirty="0"/>
          </a:p>
        </p:txBody>
      </p:sp>
      <p:sp>
        <p:nvSpPr>
          <p:cNvPr id="6" name="Content Placeholder 5"/>
          <p:cNvSpPr>
            <a:spLocks noGrp="1"/>
          </p:cNvSpPr>
          <p:nvPr>
            <p:ph idx="1"/>
          </p:nvPr>
        </p:nvSpPr>
        <p:spPr/>
        <p:txBody>
          <a:bodyPr/>
          <a:lstStyle/>
          <a:p>
            <a:r>
              <a:rPr lang="en-US" sz="2400" dirty="0" smtClean="0"/>
              <a:t>Jointly prepared by DENR and NC Utilities Commission</a:t>
            </a:r>
          </a:p>
          <a:p>
            <a:r>
              <a:rPr lang="en-US" sz="2400" dirty="0" smtClean="0"/>
              <a:t>All permitting, construction, and equipment testing completed</a:t>
            </a:r>
          </a:p>
          <a:p>
            <a:r>
              <a:rPr lang="en-US" sz="2400" dirty="0" smtClean="0"/>
              <a:t>Net environmental compliance cost = </a:t>
            </a:r>
            <a:r>
              <a:rPr lang="en-US" sz="2800" dirty="0" smtClean="0"/>
              <a:t>$2.89 billion</a:t>
            </a:r>
            <a:endParaRPr lang="en-US" sz="2800" dirty="0"/>
          </a:p>
        </p:txBody>
      </p:sp>
      <p:sp>
        <p:nvSpPr>
          <p:cNvPr id="3" name="Slide Number Placeholder 2"/>
          <p:cNvSpPr>
            <a:spLocks noGrp="1"/>
          </p:cNvSpPr>
          <p:nvPr>
            <p:ph type="sldNum" sz="quarter" idx="12"/>
          </p:nvPr>
        </p:nvSpPr>
        <p:spPr/>
        <p:txBody>
          <a:bodyPr/>
          <a:lstStyle/>
          <a:p>
            <a:pPr>
              <a:defRPr/>
            </a:pPr>
            <a:fld id="{8DA886E5-091B-4AC8-8B1C-AD8F7D57107B}" type="slidenum">
              <a:rPr lang="en-US" smtClean="0"/>
              <a:pPr>
                <a:defRPr/>
              </a:pPr>
              <a:t>5</a:t>
            </a:fld>
            <a:endParaRPr lang="en-US" dirty="0"/>
          </a:p>
        </p:txBody>
      </p:sp>
      <p:pic>
        <p:nvPicPr>
          <p:cNvPr id="5" name="Picture 2"/>
          <p:cNvPicPr>
            <a:picLocks noChangeAspect="1" noChangeArrowheads="1"/>
          </p:cNvPicPr>
          <p:nvPr/>
        </p:nvPicPr>
        <p:blipFill>
          <a:blip r:embed="rId3" cstate="print"/>
          <a:srcRect/>
          <a:stretch>
            <a:fillRect/>
          </a:stretch>
        </p:blipFill>
        <p:spPr bwMode="auto">
          <a:xfrm>
            <a:off x="162560" y="3679286"/>
            <a:ext cx="8880508" cy="2995834"/>
          </a:xfrm>
          <a:prstGeom prst="rect">
            <a:avLst/>
          </a:prstGeom>
          <a:noFill/>
          <a:ln w="9525">
            <a:noFill/>
            <a:miter lim="800000"/>
            <a:headEnd/>
            <a:tailEnd/>
          </a:ln>
        </p:spPr>
      </p:pic>
      <p:sp>
        <p:nvSpPr>
          <p:cNvPr id="7" name="Rounded Rectangular Callout 6"/>
          <p:cNvSpPr/>
          <p:nvPr/>
        </p:nvSpPr>
        <p:spPr>
          <a:xfrm>
            <a:off x="3276600" y="4572000"/>
            <a:ext cx="1295400" cy="685800"/>
          </a:xfrm>
          <a:prstGeom prst="wedgeRoundRectCallout">
            <a:avLst>
              <a:gd name="adj1" fmla="val 48216"/>
              <a:gd name="adj2" fmla="val 21509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accent5">
                    <a:lumMod val="50000"/>
                  </a:schemeClr>
                </a:solidFill>
              </a:rPr>
              <a:t>2014 Predicted = 28,832 tons</a:t>
            </a:r>
          </a:p>
          <a:p>
            <a:pPr lvl="1" algn="ctr"/>
            <a:r>
              <a:rPr lang="en-US" sz="900" i="1" dirty="0" smtClean="0">
                <a:solidFill>
                  <a:schemeClr val="accent5">
                    <a:lumMod val="50000"/>
                  </a:schemeClr>
                </a:solidFill>
              </a:rPr>
              <a:t>-Duke Power</a:t>
            </a:r>
            <a:endParaRPr lang="en-US" sz="900" i="1" dirty="0">
              <a:solidFill>
                <a:schemeClr val="accent5">
                  <a:lumMod val="50000"/>
                </a:schemeClr>
              </a:solidFill>
            </a:endParaRPr>
          </a:p>
        </p:txBody>
      </p:sp>
      <p:sp>
        <p:nvSpPr>
          <p:cNvPr id="8" name="Rounded Rectangular Callout 7"/>
          <p:cNvSpPr/>
          <p:nvPr/>
        </p:nvSpPr>
        <p:spPr>
          <a:xfrm>
            <a:off x="7696200" y="4602480"/>
            <a:ext cx="1295400" cy="685800"/>
          </a:xfrm>
          <a:prstGeom prst="wedgeRoundRectCallout">
            <a:avLst>
              <a:gd name="adj1" fmla="val 48216"/>
              <a:gd name="adj2" fmla="val 21509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accent5">
                    <a:lumMod val="50000"/>
                  </a:schemeClr>
                </a:solidFill>
              </a:rPr>
              <a:t>2014 Predicted = 21,884 tons</a:t>
            </a:r>
          </a:p>
          <a:p>
            <a:pPr marL="457200" lvl="2" algn="ctr"/>
            <a:r>
              <a:rPr lang="en-US" sz="900" i="1" dirty="0" smtClean="0">
                <a:solidFill>
                  <a:schemeClr val="accent5">
                    <a:lumMod val="50000"/>
                  </a:schemeClr>
                </a:solidFill>
              </a:rPr>
              <a:t>-Duke Power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dissolv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0"/>
            <a:ext cx="8628888" cy="1143000"/>
          </a:xfrm>
        </p:spPr>
        <p:txBody>
          <a:bodyPr>
            <a:normAutofit fontScale="90000"/>
          </a:bodyPr>
          <a:lstStyle/>
          <a:p>
            <a:r>
              <a:rPr lang="en-US" dirty="0" smtClean="0"/>
              <a:t>CSA – one of contributing programs to help achieve declining Ozone levels</a:t>
            </a:r>
            <a:endParaRPr lang="en-US" dirty="0"/>
          </a:p>
        </p:txBody>
      </p:sp>
      <p:sp>
        <p:nvSpPr>
          <p:cNvPr id="4" name="Slide Number Placeholder 3"/>
          <p:cNvSpPr>
            <a:spLocks noGrp="1"/>
          </p:cNvSpPr>
          <p:nvPr>
            <p:ph type="sldNum" sz="quarter" idx="12"/>
          </p:nvPr>
        </p:nvSpPr>
        <p:spPr/>
        <p:txBody>
          <a:bodyPr/>
          <a:lstStyle/>
          <a:p>
            <a:pPr>
              <a:defRPr/>
            </a:pPr>
            <a:fld id="{6EBEBF34-41EE-463C-95F4-6F8CDBD20ECB}" type="slidenum">
              <a:rPr lang="en-US" smtClean="0"/>
              <a:pPr>
                <a:defRPr/>
              </a:pPr>
              <a:t>6</a:t>
            </a:fld>
            <a:endParaRPr lang="en-US" dirty="0"/>
          </a:p>
        </p:txBody>
      </p:sp>
      <p:pic>
        <p:nvPicPr>
          <p:cNvPr id="56322" name="Picture 2" descr="image002"/>
          <p:cNvPicPr>
            <a:picLocks noChangeAspect="1" noChangeArrowheads="1"/>
          </p:cNvPicPr>
          <p:nvPr/>
        </p:nvPicPr>
        <p:blipFill>
          <a:blip r:embed="rId3" cstate="print"/>
          <a:srcRect/>
          <a:stretch>
            <a:fillRect/>
          </a:stretch>
        </p:blipFill>
        <p:spPr bwMode="auto">
          <a:xfrm>
            <a:off x="1066800" y="1981200"/>
            <a:ext cx="7236201" cy="4740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Impacts</a:t>
            </a:r>
            <a:endParaRPr lang="en-US" dirty="0"/>
          </a:p>
        </p:txBody>
      </p:sp>
      <p:sp>
        <p:nvSpPr>
          <p:cNvPr id="3" name="Content Placeholder 2"/>
          <p:cNvSpPr>
            <a:spLocks noGrp="1"/>
          </p:cNvSpPr>
          <p:nvPr>
            <p:ph idx="1"/>
          </p:nvPr>
        </p:nvSpPr>
        <p:spPr/>
        <p:txBody>
          <a:bodyPr/>
          <a:lstStyle/>
          <a:p>
            <a:r>
              <a:rPr lang="en-US" sz="2000" dirty="0" smtClean="0"/>
              <a:t>Attainment of fine particulate matter (PM2.5) National Ambient Air Quality Standard (NAAQS)</a:t>
            </a:r>
          </a:p>
          <a:p>
            <a:pPr lvl="1"/>
            <a:r>
              <a:rPr lang="en-US" sz="1800" dirty="0" smtClean="0">
                <a:solidFill>
                  <a:srgbClr val="0070C0"/>
                </a:solidFill>
              </a:rPr>
              <a:t>CSA related SO</a:t>
            </a:r>
            <a:r>
              <a:rPr lang="en-US" sz="1800" baseline="-25000" dirty="0" smtClean="0">
                <a:solidFill>
                  <a:srgbClr val="0070C0"/>
                </a:solidFill>
              </a:rPr>
              <a:t>2</a:t>
            </a:r>
            <a:r>
              <a:rPr lang="en-US" sz="1800" dirty="0" smtClean="0">
                <a:solidFill>
                  <a:srgbClr val="0070C0"/>
                </a:solidFill>
              </a:rPr>
              <a:t> reductions supported redesignation demonstration for the Hickory and Greensboro, Winston-Salem, &amp; High Point areas</a:t>
            </a:r>
          </a:p>
          <a:p>
            <a:pPr lvl="1"/>
            <a:r>
              <a:rPr lang="en-US" sz="1800" dirty="0" smtClean="0">
                <a:solidFill>
                  <a:srgbClr val="0070C0"/>
                </a:solidFill>
              </a:rPr>
              <a:t>EPA adopted CSA emission caps into N.C. State Implementation Plan</a:t>
            </a:r>
          </a:p>
          <a:p>
            <a:r>
              <a:rPr lang="en-US" sz="2000" dirty="0" smtClean="0"/>
              <a:t>Regional Haze 5-Year Progress Report concluded that N.C.’s national parks and wilderness areas are on track to meet visibility goals</a:t>
            </a:r>
          </a:p>
          <a:p>
            <a:r>
              <a:rPr lang="en-US" sz="2000" dirty="0" smtClean="0"/>
              <a:t>NC Utilities well positioned to comply with federal rules: Clean Air Interstate Rule (CAIR), Cross State Air Pollution Rule (CSAPR), Mercury &amp; Air Toxics Rule (MATS)</a:t>
            </a:r>
          </a:p>
          <a:p>
            <a:r>
              <a:rPr lang="en-US" sz="2000" dirty="0" smtClean="0"/>
              <a:t>Compliance costs for Duke Energy and Progress Energy spread out over 11 years </a:t>
            </a:r>
          </a:p>
          <a:p>
            <a:pPr marL="611187" lvl="2" indent="-282575">
              <a:spcBef>
                <a:spcPts val="600"/>
              </a:spcBef>
              <a:buSzPct val="80000"/>
              <a:buFont typeface="Wingdings 2" pitchFamily="18" charset="2"/>
              <a:buChar char=""/>
            </a:pPr>
            <a:r>
              <a:rPr lang="en-US" sz="1800" dirty="0" smtClean="0">
                <a:solidFill>
                  <a:srgbClr val="0070C0"/>
                </a:solidFill>
              </a:rPr>
              <a:t>Other utilities will have 3-5 years to comply</a:t>
            </a:r>
          </a:p>
          <a:p>
            <a:endParaRPr lang="en-US" sz="2000" dirty="0" smtClean="0"/>
          </a:p>
        </p:txBody>
      </p:sp>
      <p:sp>
        <p:nvSpPr>
          <p:cNvPr id="4" name="Slide Number Placeholder 3"/>
          <p:cNvSpPr>
            <a:spLocks noGrp="1"/>
          </p:cNvSpPr>
          <p:nvPr>
            <p:ph type="sldNum" sz="quarter" idx="12"/>
          </p:nvPr>
        </p:nvSpPr>
        <p:spPr/>
        <p:txBody>
          <a:bodyPr/>
          <a:lstStyle/>
          <a:p>
            <a:pPr>
              <a:defRPr/>
            </a:pPr>
            <a:fld id="{6EBEBF34-41EE-463C-95F4-6F8CDBD20ECB}" type="slidenum">
              <a:rPr lang="en-US" smtClean="0"/>
              <a:pPr>
                <a:defRPr/>
              </a:pPr>
              <a:t>7</a:t>
            </a:fld>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Recent Studies</a:t>
            </a:r>
            <a:endParaRPr lang="en-US" dirty="0"/>
          </a:p>
        </p:txBody>
      </p:sp>
      <p:sp>
        <p:nvSpPr>
          <p:cNvPr id="3" name="Content Placeholder 2"/>
          <p:cNvSpPr>
            <a:spLocks noGrp="1"/>
          </p:cNvSpPr>
          <p:nvPr>
            <p:ph idx="1"/>
          </p:nvPr>
        </p:nvSpPr>
        <p:spPr/>
        <p:txBody>
          <a:bodyPr/>
          <a:lstStyle/>
          <a:p>
            <a:r>
              <a:rPr lang="en-US" sz="2800" i="1" dirty="0" smtClean="0"/>
              <a:t>Benefits of Early State Action in Environmental Regulation of Electric Utilities: North Carolina’s Clean Smokestacks Act, July 2012</a:t>
            </a:r>
          </a:p>
          <a:p>
            <a:pPr lvl="1">
              <a:buNone/>
            </a:pPr>
            <a:r>
              <a:rPr lang="en-US" sz="1600" dirty="0" smtClean="0">
                <a:solidFill>
                  <a:srgbClr val="0066CC"/>
                </a:solidFill>
              </a:rPr>
              <a:t>David Hoppock, Sarah K. Adair, Brian Murray, and Jeremy </a:t>
            </a:r>
            <a:r>
              <a:rPr lang="en-US" sz="1600" dirty="0" err="1" smtClean="0">
                <a:solidFill>
                  <a:srgbClr val="0066CC"/>
                </a:solidFill>
              </a:rPr>
              <a:t>Tarr</a:t>
            </a:r>
            <a:r>
              <a:rPr lang="en-US" sz="1600" dirty="0" smtClean="0">
                <a:solidFill>
                  <a:srgbClr val="0066CC"/>
                </a:solidFill>
              </a:rPr>
              <a:t>, Duke University Nicholas Institute for Environmental Policy Solutions </a:t>
            </a:r>
          </a:p>
          <a:p>
            <a:pPr lvl="1">
              <a:buNone/>
            </a:pPr>
            <a:r>
              <a:rPr lang="en-US" sz="1600" i="1" u="sng" dirty="0" smtClean="0">
                <a:solidFill>
                  <a:srgbClr val="0070C0"/>
                </a:solidFill>
              </a:rPr>
              <a:t>http://nicholasinstitute.duke.edu/sites/default/files/publications/ni_wp_12-05.pdf </a:t>
            </a:r>
          </a:p>
          <a:p>
            <a:r>
              <a:rPr lang="en-US" sz="2800" i="1" dirty="0" smtClean="0"/>
              <a:t>Dynamic of air quality and respiratory mortality in North Carolina in 1992-2010 </a:t>
            </a:r>
            <a:endParaRPr lang="en-US" i="1" dirty="0" smtClean="0"/>
          </a:p>
          <a:p>
            <a:pPr lvl="1">
              <a:buNone/>
            </a:pPr>
            <a:r>
              <a:rPr lang="en-US" sz="1600" dirty="0" smtClean="0">
                <a:solidFill>
                  <a:srgbClr val="0066CC"/>
                </a:solidFill>
              </a:rPr>
              <a:t>J. </a:t>
            </a:r>
            <a:r>
              <a:rPr lang="en-US" sz="1600" dirty="0" err="1" smtClean="0">
                <a:solidFill>
                  <a:srgbClr val="0066CC"/>
                </a:solidFill>
              </a:rPr>
              <a:t>Kravchenko</a:t>
            </a:r>
            <a:r>
              <a:rPr lang="en-US" sz="1600" dirty="0" smtClean="0">
                <a:solidFill>
                  <a:srgbClr val="0066CC"/>
                </a:solidFill>
              </a:rPr>
              <a:t>, I. </a:t>
            </a:r>
            <a:r>
              <a:rPr lang="en-US" sz="1600" dirty="0" err="1" smtClean="0">
                <a:solidFill>
                  <a:srgbClr val="0066CC"/>
                </a:solidFill>
              </a:rPr>
              <a:t>Akushevich</a:t>
            </a:r>
            <a:r>
              <a:rPr lang="en-US" sz="1600" dirty="0" smtClean="0">
                <a:solidFill>
                  <a:srgbClr val="0066CC"/>
                </a:solidFill>
              </a:rPr>
              <a:t>, A.P. Abernethy, S. Holman, W.G. Ross, </a:t>
            </a:r>
            <a:r>
              <a:rPr lang="en-US" sz="1600" dirty="0" err="1" smtClean="0">
                <a:solidFill>
                  <a:srgbClr val="0066CC"/>
                </a:solidFill>
              </a:rPr>
              <a:t>Jr</a:t>
            </a:r>
            <a:r>
              <a:rPr lang="en-US" sz="1600" dirty="0" smtClean="0">
                <a:solidFill>
                  <a:srgbClr val="0066CC"/>
                </a:solidFill>
              </a:rPr>
              <a:t>, and H. K. </a:t>
            </a:r>
            <a:r>
              <a:rPr lang="en-US" sz="1600" dirty="0" err="1" smtClean="0">
                <a:solidFill>
                  <a:srgbClr val="0066CC"/>
                </a:solidFill>
              </a:rPr>
              <a:t>Lyerly</a:t>
            </a:r>
            <a:endParaRPr lang="en-US" sz="1600" dirty="0" smtClean="0">
              <a:solidFill>
                <a:srgbClr val="0066CC"/>
              </a:solidFill>
            </a:endParaRPr>
          </a:p>
          <a:p>
            <a:pPr lvl="1">
              <a:buNone/>
            </a:pPr>
            <a:r>
              <a:rPr lang="en-US" sz="1600" dirty="0" smtClean="0">
                <a:solidFill>
                  <a:srgbClr val="0066CC"/>
                </a:solidFill>
              </a:rPr>
              <a:t>Currently under peer review with </a:t>
            </a:r>
            <a:r>
              <a:rPr lang="en-US" sz="1600" dirty="0" err="1" smtClean="0">
                <a:solidFill>
                  <a:srgbClr val="0066CC"/>
                </a:solidFill>
              </a:rPr>
              <a:t>PLoS</a:t>
            </a:r>
            <a:r>
              <a:rPr lang="en-US" sz="1600" dirty="0" smtClean="0">
                <a:solidFill>
                  <a:srgbClr val="0066CC"/>
                </a:solidFill>
              </a:rPr>
              <a:t> ONE  </a:t>
            </a:r>
          </a:p>
          <a:p>
            <a:pPr>
              <a:buNone/>
            </a:pPr>
            <a:endParaRPr lang="en-US" dirty="0" smtClean="0"/>
          </a:p>
          <a:p>
            <a:endParaRPr lang="en-US" dirty="0"/>
          </a:p>
        </p:txBody>
      </p:sp>
      <p:sp>
        <p:nvSpPr>
          <p:cNvPr id="4" name="Slide Number Placeholder 3"/>
          <p:cNvSpPr>
            <a:spLocks noGrp="1"/>
          </p:cNvSpPr>
          <p:nvPr>
            <p:ph type="sldNum" sz="quarter" idx="12"/>
          </p:nvPr>
        </p:nvSpPr>
        <p:spPr/>
        <p:txBody>
          <a:bodyPr/>
          <a:lstStyle/>
          <a:p>
            <a:pPr>
              <a:defRPr/>
            </a:pPr>
            <a:fld id="{6EBEBF34-41EE-463C-95F4-6F8CDBD20ECB}" type="slidenum">
              <a:rPr lang="en-US" smtClean="0"/>
              <a:pPr>
                <a:defRPr/>
              </a:pPr>
              <a:t>8</a:t>
            </a:fld>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Beyond CSA Study</a:t>
            </a:r>
            <a:endParaRPr lang="en-US" dirty="0"/>
          </a:p>
        </p:txBody>
      </p:sp>
      <p:sp>
        <p:nvSpPr>
          <p:cNvPr id="3" name="Content Placeholder 2"/>
          <p:cNvSpPr>
            <a:spLocks noGrp="1"/>
          </p:cNvSpPr>
          <p:nvPr>
            <p:ph idx="1"/>
          </p:nvPr>
        </p:nvSpPr>
        <p:spPr>
          <a:xfrm>
            <a:off x="512132" y="1905000"/>
            <a:ext cx="8403268" cy="4343400"/>
          </a:xfrm>
        </p:spPr>
        <p:txBody>
          <a:bodyPr/>
          <a:lstStyle/>
          <a:p>
            <a:r>
              <a:rPr lang="en-US" sz="2800" dirty="0" smtClean="0"/>
              <a:t>Section 11</a:t>
            </a:r>
          </a:p>
          <a:p>
            <a:pPr lvl="1"/>
            <a:r>
              <a:rPr lang="en-US" sz="2000" dirty="0" smtClean="0">
                <a:solidFill>
                  <a:srgbClr val="0070C0"/>
                </a:solidFill>
              </a:rPr>
              <a:t>EMC to report the need for further </a:t>
            </a:r>
            <a:r>
              <a:rPr lang="en-US" sz="2000" dirty="0" err="1" smtClean="0">
                <a:solidFill>
                  <a:srgbClr val="0070C0"/>
                </a:solidFill>
              </a:rPr>
              <a:t>NOx</a:t>
            </a:r>
            <a:r>
              <a:rPr lang="en-US" sz="2000" dirty="0" smtClean="0">
                <a:solidFill>
                  <a:srgbClr val="0070C0"/>
                </a:solidFill>
              </a:rPr>
              <a:t> and SO</a:t>
            </a:r>
            <a:r>
              <a:rPr lang="en-US" sz="2000" baseline="-25000" dirty="0" smtClean="0">
                <a:solidFill>
                  <a:srgbClr val="0070C0"/>
                </a:solidFill>
              </a:rPr>
              <a:t>2</a:t>
            </a:r>
            <a:r>
              <a:rPr lang="en-US" sz="2000" dirty="0" smtClean="0">
                <a:solidFill>
                  <a:srgbClr val="0070C0"/>
                </a:solidFill>
              </a:rPr>
              <a:t> reductions</a:t>
            </a:r>
          </a:p>
          <a:p>
            <a:pPr lvl="1"/>
            <a:r>
              <a:rPr lang="en-US" sz="2000" dirty="0" smtClean="0">
                <a:solidFill>
                  <a:srgbClr val="0070C0"/>
                </a:solidFill>
              </a:rPr>
              <a:t>Biennially starting Sept. 1, 2011</a:t>
            </a:r>
          </a:p>
          <a:p>
            <a:r>
              <a:rPr lang="en-US" sz="2800" dirty="0" smtClean="0"/>
              <a:t>Sept. 1 2011 Report Findings</a:t>
            </a:r>
          </a:p>
          <a:p>
            <a:pPr lvl="1"/>
            <a:r>
              <a:rPr lang="en-US" sz="2400" dirty="0" smtClean="0">
                <a:solidFill>
                  <a:srgbClr val="0070C0"/>
                </a:solidFill>
              </a:rPr>
              <a:t>Many pending actions at local, regional and national levels could influence the EMC’s recommendations</a:t>
            </a:r>
          </a:p>
          <a:p>
            <a:pPr lvl="2"/>
            <a:r>
              <a:rPr lang="en-US" sz="1600" dirty="0" smtClean="0"/>
              <a:t>CSA units still adding controls, being retired, or converted to natural gas</a:t>
            </a:r>
          </a:p>
          <a:p>
            <a:pPr lvl="2"/>
            <a:r>
              <a:rPr lang="en-US" sz="1600" dirty="0" smtClean="0"/>
              <a:t>TVA settlement with N.C. still being implemented</a:t>
            </a:r>
          </a:p>
          <a:p>
            <a:pPr lvl="2"/>
            <a:r>
              <a:rPr lang="en-US" sz="1600" dirty="0" smtClean="0"/>
              <a:t>Pending litigation with EPA’s interstate transport rules (CAIR and CSAPR)</a:t>
            </a:r>
          </a:p>
          <a:p>
            <a:pPr lvl="2"/>
            <a:r>
              <a:rPr lang="en-US" sz="1600" dirty="0" smtClean="0"/>
              <a:t>MATS for new and existing coal and oil fired plants still being implemented</a:t>
            </a:r>
          </a:p>
          <a:p>
            <a:pPr lvl="1"/>
            <a:r>
              <a:rPr lang="en-US" sz="2400" dirty="0" smtClean="0">
                <a:solidFill>
                  <a:srgbClr val="0070C0"/>
                </a:solidFill>
              </a:rPr>
              <a:t>Recommended further state actions to be presented on Sept. 1, 2013</a:t>
            </a:r>
          </a:p>
          <a:p>
            <a:endParaRPr lang="en-US" dirty="0"/>
          </a:p>
        </p:txBody>
      </p:sp>
      <p:sp>
        <p:nvSpPr>
          <p:cNvPr id="4" name="Slide Number Placeholder 3"/>
          <p:cNvSpPr>
            <a:spLocks noGrp="1"/>
          </p:cNvSpPr>
          <p:nvPr>
            <p:ph type="sldNum" sz="quarter" idx="12"/>
          </p:nvPr>
        </p:nvSpPr>
        <p:spPr/>
        <p:txBody>
          <a:bodyPr/>
          <a:lstStyle/>
          <a:p>
            <a:pPr>
              <a:defRPr/>
            </a:pPr>
            <a:fld id="{6EBEBF34-41EE-463C-95F4-6F8CDBD20ECB}" type="slidenum">
              <a:rPr lang="en-US" smtClean="0"/>
              <a:pPr>
                <a:defRPr/>
              </a:pPr>
              <a:t>9</a:t>
            </a:fld>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3033</TotalTime>
  <Words>1208</Words>
  <Application>Microsoft Office PowerPoint</Application>
  <PresentationFormat>On-screen Show (4:3)</PresentationFormat>
  <Paragraphs>155</Paragraphs>
  <Slides>12</Slides>
  <Notes>12</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Solstice</vt:lpstr>
      <vt:lpstr>  Emissions Reductions Beyond the Clean Smokestacks Act (CSA)</vt:lpstr>
      <vt:lpstr>CSA Background</vt:lpstr>
      <vt:lpstr>CSA Background</vt:lpstr>
      <vt:lpstr>Affected Plants &amp; Operating Status</vt:lpstr>
      <vt:lpstr>2013 Annual CSA Report</vt:lpstr>
      <vt:lpstr>CSA – one of contributing programs to help achieve declining Ozone levels</vt:lpstr>
      <vt:lpstr>Other Impacts</vt:lpstr>
      <vt:lpstr>Recent Studies</vt:lpstr>
      <vt:lpstr>Beyond CSA Study</vt:lpstr>
      <vt:lpstr>Beyond CSA Sept. 1, 2013 Report</vt:lpstr>
      <vt:lpstr>Beyond CSA 2013 Report</vt:lpstr>
      <vt:lpstr>Questions?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Reciprocating Internal Combustion Engine (RICE 4Z) Rule</dc:title>
  <dc:creator>Robin Barrows</dc:creator>
  <cp:lastModifiedBy>Sushma Masemore</cp:lastModifiedBy>
  <cp:revision>477</cp:revision>
  <dcterms:created xsi:type="dcterms:W3CDTF">2013-02-18T13:51:27Z</dcterms:created>
  <dcterms:modified xsi:type="dcterms:W3CDTF">2013-10-28T15:37:48Z</dcterms:modified>
</cp:coreProperties>
</file>