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handoutMasterIdLst>
    <p:handoutMasterId r:id="rId14"/>
  </p:handoutMasterIdLst>
  <p:sldIdLst>
    <p:sldId id="256" r:id="rId2"/>
    <p:sldId id="351" r:id="rId3"/>
    <p:sldId id="358" r:id="rId4"/>
    <p:sldId id="360" r:id="rId5"/>
    <p:sldId id="361" r:id="rId6"/>
    <p:sldId id="362" r:id="rId7"/>
    <p:sldId id="363" r:id="rId8"/>
    <p:sldId id="352" r:id="rId9"/>
    <p:sldId id="355" r:id="rId10"/>
    <p:sldId id="359" r:id="rId11"/>
    <p:sldId id="275" r:id="rId12"/>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24" autoAdjust="0"/>
    <p:restoredTop sz="40351" autoAdjust="0"/>
  </p:normalViewPr>
  <p:slideViewPr>
    <p:cSldViewPr>
      <p:cViewPr varScale="1">
        <p:scale>
          <a:sx n="28" d="100"/>
          <a:sy n="28" d="100"/>
        </p:scale>
        <p:origin x="-1728"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758"/>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628" cy="464184"/>
          </a:xfrm>
          <a:prstGeom prst="rect">
            <a:avLst/>
          </a:prstGeom>
        </p:spPr>
        <p:txBody>
          <a:bodyPr vert="horz" lIns="91577" tIns="45789" rIns="91577" bIns="45789" rtlCol="0"/>
          <a:lstStyle>
            <a:lvl1pPr algn="l">
              <a:defRPr sz="1200"/>
            </a:lvl1pPr>
          </a:lstStyle>
          <a:p>
            <a:endParaRPr lang="en-US" dirty="0"/>
          </a:p>
        </p:txBody>
      </p:sp>
      <p:sp>
        <p:nvSpPr>
          <p:cNvPr id="3" name="Date Placeholder 2"/>
          <p:cNvSpPr>
            <a:spLocks noGrp="1"/>
          </p:cNvSpPr>
          <p:nvPr>
            <p:ph type="dt" sz="quarter" idx="1"/>
          </p:nvPr>
        </p:nvSpPr>
        <p:spPr>
          <a:xfrm>
            <a:off x="3971183" y="0"/>
            <a:ext cx="3037628" cy="464184"/>
          </a:xfrm>
          <a:prstGeom prst="rect">
            <a:avLst/>
          </a:prstGeom>
        </p:spPr>
        <p:txBody>
          <a:bodyPr vert="horz" lIns="91577" tIns="45789" rIns="91577" bIns="45789" rtlCol="0"/>
          <a:lstStyle>
            <a:lvl1pPr algn="r">
              <a:defRPr sz="1200"/>
            </a:lvl1pPr>
          </a:lstStyle>
          <a:p>
            <a:fld id="{BF054620-C7A9-46C4-8A7A-7175800F4CFE}" type="datetimeFigureOut">
              <a:rPr lang="en-US" smtClean="0"/>
              <a:pPr/>
              <a:t>7/1/2013</a:t>
            </a:fld>
            <a:endParaRPr lang="en-US" dirty="0"/>
          </a:p>
        </p:txBody>
      </p:sp>
      <p:sp>
        <p:nvSpPr>
          <p:cNvPr id="4" name="Footer Placeholder 3"/>
          <p:cNvSpPr>
            <a:spLocks noGrp="1"/>
          </p:cNvSpPr>
          <p:nvPr>
            <p:ph type="ftr" sz="quarter" idx="2"/>
          </p:nvPr>
        </p:nvSpPr>
        <p:spPr>
          <a:xfrm>
            <a:off x="0" y="8830627"/>
            <a:ext cx="3037628" cy="464184"/>
          </a:xfrm>
          <a:prstGeom prst="rect">
            <a:avLst/>
          </a:prstGeom>
        </p:spPr>
        <p:txBody>
          <a:bodyPr vert="horz" lIns="91577" tIns="45789" rIns="91577" bIns="45789"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1183" y="8830627"/>
            <a:ext cx="3037628" cy="464184"/>
          </a:xfrm>
          <a:prstGeom prst="rect">
            <a:avLst/>
          </a:prstGeom>
        </p:spPr>
        <p:txBody>
          <a:bodyPr vert="horz" lIns="91577" tIns="45789" rIns="91577" bIns="45789" rtlCol="0" anchor="b"/>
          <a:lstStyle>
            <a:lvl1pPr algn="r">
              <a:defRPr sz="1200"/>
            </a:lvl1pPr>
          </a:lstStyle>
          <a:p>
            <a:fld id="{D7DD108E-E283-4D1C-9AF7-32B128CFD194}" type="slidenum">
              <a:rPr lang="en-US" smtClean="0"/>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037840" cy="464820"/>
          </a:xfrm>
          <a:prstGeom prst="rect">
            <a:avLst/>
          </a:prstGeom>
        </p:spPr>
        <p:txBody>
          <a:bodyPr vert="horz" lIns="93171" tIns="46586" rIns="93171" bIns="46586" rtlCol="0"/>
          <a:lstStyle>
            <a:lvl1pPr algn="l">
              <a:defRPr sz="1200"/>
            </a:lvl1pPr>
          </a:lstStyle>
          <a:p>
            <a:endParaRPr lang="en-US" dirty="0"/>
          </a:p>
        </p:txBody>
      </p:sp>
      <p:sp>
        <p:nvSpPr>
          <p:cNvPr id="3" name="Date Placeholder 2"/>
          <p:cNvSpPr>
            <a:spLocks noGrp="1"/>
          </p:cNvSpPr>
          <p:nvPr>
            <p:ph type="dt" idx="1"/>
          </p:nvPr>
        </p:nvSpPr>
        <p:spPr>
          <a:xfrm>
            <a:off x="3970938" y="1"/>
            <a:ext cx="3037840" cy="464820"/>
          </a:xfrm>
          <a:prstGeom prst="rect">
            <a:avLst/>
          </a:prstGeom>
        </p:spPr>
        <p:txBody>
          <a:bodyPr vert="horz" lIns="93171" tIns="46586" rIns="93171" bIns="46586" rtlCol="0"/>
          <a:lstStyle>
            <a:lvl1pPr algn="r">
              <a:defRPr sz="1200"/>
            </a:lvl1pPr>
          </a:lstStyle>
          <a:p>
            <a:fld id="{D412A762-CA0A-441B-A3C4-875229E2B4F8}" type="datetimeFigureOut">
              <a:rPr lang="en-US" smtClean="0"/>
              <a:pPr/>
              <a:t>7/1/2013</a:t>
            </a:fld>
            <a:endParaRPr lang="en-US" dirty="0"/>
          </a:p>
        </p:txBody>
      </p:sp>
      <p:sp>
        <p:nvSpPr>
          <p:cNvPr id="4" name="Slide Image Placeholder 3"/>
          <p:cNvSpPr>
            <a:spLocks noGrp="1" noRot="1" noChangeAspect="1"/>
          </p:cNvSpPr>
          <p:nvPr>
            <p:ph type="sldImg" idx="2"/>
          </p:nvPr>
        </p:nvSpPr>
        <p:spPr>
          <a:xfrm>
            <a:off x="1181100" y="698500"/>
            <a:ext cx="4648200" cy="3486150"/>
          </a:xfrm>
          <a:prstGeom prst="rect">
            <a:avLst/>
          </a:prstGeom>
          <a:noFill/>
          <a:ln w="12700">
            <a:solidFill>
              <a:prstClr val="black"/>
            </a:solidFill>
          </a:ln>
        </p:spPr>
        <p:txBody>
          <a:bodyPr vert="horz" lIns="93171" tIns="46586" rIns="93171" bIns="46586" rtlCol="0" anchor="ctr"/>
          <a:lstStyle/>
          <a:p>
            <a:endParaRPr lang="en-US" dirty="0"/>
          </a:p>
        </p:txBody>
      </p:sp>
      <p:sp>
        <p:nvSpPr>
          <p:cNvPr id="5" name="Notes Placeholder 4"/>
          <p:cNvSpPr>
            <a:spLocks noGrp="1"/>
          </p:cNvSpPr>
          <p:nvPr>
            <p:ph type="body" sz="quarter" idx="3"/>
          </p:nvPr>
        </p:nvSpPr>
        <p:spPr>
          <a:xfrm>
            <a:off x="701040" y="4415791"/>
            <a:ext cx="5608320" cy="4183380"/>
          </a:xfrm>
          <a:prstGeom prst="rect">
            <a:avLst/>
          </a:prstGeom>
        </p:spPr>
        <p:txBody>
          <a:bodyPr vert="horz" lIns="93171" tIns="46586" rIns="93171" bIns="4658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1" y="8829967"/>
            <a:ext cx="3037840" cy="464820"/>
          </a:xfrm>
          <a:prstGeom prst="rect">
            <a:avLst/>
          </a:prstGeom>
        </p:spPr>
        <p:txBody>
          <a:bodyPr vert="horz" lIns="93171" tIns="46586" rIns="93171" bIns="46586"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1" tIns="46586" rIns="93171" bIns="46586" rtlCol="0" anchor="b"/>
          <a:lstStyle>
            <a:lvl1pPr algn="r">
              <a:defRPr sz="1200"/>
            </a:lvl1pPr>
          </a:lstStyle>
          <a:p>
            <a:fld id="{5D336B64-F28E-46DA-9C77-9D85331ECFF8}"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Good morning Chairman Peterson and members of the Committee. My</a:t>
            </a:r>
            <a:r>
              <a:rPr lang="en-US" baseline="0" dirty="0" smtClean="0"/>
              <a:t> name is John Huisman and I am with the Nonpoint Source Planning Unit at DWQ. I come before you today to present the Existing Development Stormwater Model Programs for the Falls Lake and Jordan Lake Nutrient Management Strategies.</a:t>
            </a:r>
            <a:br>
              <a:rPr lang="en-US" baseline="0" dirty="0" smtClean="0"/>
            </a:br>
            <a:r>
              <a:rPr lang="en-US" baseline="0" dirty="0" smtClean="0"/>
              <a:t/>
            </a:r>
            <a:br>
              <a:rPr lang="en-US" baseline="0" dirty="0" smtClean="0"/>
            </a:br>
            <a:r>
              <a:rPr lang="en-US" baseline="0" dirty="0" smtClean="0"/>
              <a:t>I had previously provided an update on the development of these programs to the May WQC. In today’s presentation I will provide:</a:t>
            </a:r>
          </a:p>
          <a:p>
            <a:endParaRPr lang="en-US" baseline="0" dirty="0" smtClean="0"/>
          </a:p>
          <a:p>
            <a:pPr>
              <a:buFont typeface="Arial" pitchFamily="34" charset="0"/>
              <a:buChar char="•"/>
            </a:pPr>
            <a:r>
              <a:rPr lang="en-US" baseline="0" dirty="0" smtClean="0"/>
              <a:t> A very brief review of the Falls &amp; Jordan ED rule requirements</a:t>
            </a:r>
          </a:p>
          <a:p>
            <a:pPr>
              <a:buFont typeface="Arial" pitchFamily="34" charset="0"/>
              <a:buChar char="•"/>
            </a:pPr>
            <a:endParaRPr lang="en-US" baseline="0" dirty="0" smtClean="0"/>
          </a:p>
          <a:p>
            <a:pPr>
              <a:buFont typeface="Arial" pitchFamily="34" charset="0"/>
              <a:buChar char="•"/>
            </a:pPr>
            <a:r>
              <a:rPr lang="en-US" baseline="0" dirty="0" smtClean="0"/>
              <a:t>An overview of the Model Program &amp; Supporting Information for Affected Parties</a:t>
            </a:r>
          </a:p>
          <a:p>
            <a:pPr>
              <a:buFont typeface="Arial" pitchFamily="34" charset="0"/>
              <a:buChar char="•"/>
            </a:pPr>
            <a:endParaRPr lang="en-US" baseline="0" dirty="0" smtClean="0"/>
          </a:p>
          <a:p>
            <a:pPr>
              <a:buFont typeface="Arial" pitchFamily="34" charset="0"/>
              <a:buChar char="•"/>
            </a:pPr>
            <a:r>
              <a:rPr lang="en-US" baseline="0" dirty="0" smtClean="0"/>
              <a:t>I will also discuss ongoing initiatives to expand the list of available nutrient measures and complete elements of the Model Program</a:t>
            </a:r>
          </a:p>
          <a:p>
            <a:pPr>
              <a:buFont typeface="Arial" pitchFamily="34" charset="0"/>
              <a:buNone/>
            </a:pPr>
            <a:endParaRPr lang="en-US" baseline="0" dirty="0" smtClean="0"/>
          </a:p>
          <a:p>
            <a:pPr>
              <a:buFont typeface="Arial" pitchFamily="34" charset="0"/>
              <a:buChar char="•"/>
            </a:pPr>
            <a:r>
              <a:rPr lang="en-US" baseline="0" dirty="0" smtClean="0"/>
              <a:t>An conclude with staffs recommendation</a:t>
            </a:r>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5D336B64-F28E-46DA-9C77-9D85331ECFF8}"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Requested Actions (WQC &amp; EMC)</a:t>
            </a:r>
            <a:endParaRPr lang="en-US" dirty="0"/>
          </a:p>
        </p:txBody>
      </p:sp>
      <p:sp>
        <p:nvSpPr>
          <p:cNvPr id="4" name="Slide Number Placeholder 3"/>
          <p:cNvSpPr>
            <a:spLocks noGrp="1"/>
          </p:cNvSpPr>
          <p:nvPr>
            <p:ph type="sldNum" sz="quarter" idx="10"/>
          </p:nvPr>
        </p:nvSpPr>
        <p:spPr/>
        <p:txBody>
          <a:bodyPr/>
          <a:lstStyle/>
          <a:p>
            <a:fld id="{5D336B64-F28E-46DA-9C77-9D85331ECFF8}"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D336B64-F28E-46DA-9C77-9D85331ECFF8}" type="slidenum">
              <a:rPr lang="en-US" smtClean="0"/>
              <a:pPr/>
              <a:t>11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The Falls &amp;</a:t>
            </a:r>
            <a:r>
              <a:rPr lang="en-US" baseline="0" dirty="0" smtClean="0"/>
              <a:t> Jordan Nutrient Management Strategies both include rules that require local governments and state &amp; federal entities to implement measures to reduce nutrient loading from existing developed land within their jurisdictions.</a:t>
            </a:r>
          </a:p>
          <a:p>
            <a:endParaRPr lang="en-US" baseline="0" dirty="0" smtClean="0"/>
          </a:p>
          <a:p>
            <a:r>
              <a:rPr lang="en-US" baseline="0" dirty="0" smtClean="0"/>
              <a:t>Implementation is broken down into stages in both watersheds:</a:t>
            </a:r>
            <a:br>
              <a:rPr lang="en-US" baseline="0" dirty="0" smtClean="0"/>
            </a:br>
            <a:r>
              <a:rPr lang="en-US" baseline="0" dirty="0" smtClean="0"/>
              <a:t/>
            </a:r>
            <a:br>
              <a:rPr lang="en-US" baseline="0" dirty="0" smtClean="0"/>
            </a:br>
            <a:r>
              <a:rPr lang="en-US" baseline="0" dirty="0" smtClean="0"/>
              <a:t>Falls Stage I – offset increased loading from development after baseline year of 2006 and before New D. rule was adopted in 2012. (to be achieved by 2020)</a:t>
            </a:r>
            <a:br>
              <a:rPr lang="en-US" baseline="0" dirty="0" smtClean="0"/>
            </a:br>
            <a:r>
              <a:rPr lang="en-US" baseline="0" dirty="0" smtClean="0"/>
              <a:t/>
            </a:r>
            <a:br>
              <a:rPr lang="en-US" baseline="0" dirty="0" smtClean="0"/>
            </a:br>
            <a:r>
              <a:rPr lang="en-US" baseline="0" dirty="0" smtClean="0"/>
              <a:t>Falls Stage II -  Achieve overall % reductions from baseline (by 2036)</a:t>
            </a:r>
          </a:p>
          <a:p>
            <a:endParaRPr lang="en-US" baseline="0" dirty="0" smtClean="0"/>
          </a:p>
          <a:p>
            <a:r>
              <a:rPr lang="en-US" baseline="0" dirty="0" smtClean="0"/>
              <a:t>Implementation of reduction measures is triggered by the EMC’s approval of the Model Program</a:t>
            </a:r>
            <a:br>
              <a:rPr lang="en-US" baseline="0" dirty="0" smtClean="0"/>
            </a:br>
            <a:r>
              <a:rPr lang="en-US" baseline="0" dirty="0" smtClean="0"/>
              <a:t/>
            </a:r>
            <a:br>
              <a:rPr lang="en-US" baseline="0" dirty="0" smtClean="0"/>
            </a:br>
            <a:r>
              <a:rPr lang="en-US" baseline="0" dirty="0" smtClean="0"/>
              <a:t>Jordan Implementation is slightly different than Falls</a:t>
            </a:r>
            <a:br>
              <a:rPr lang="en-US" baseline="0" dirty="0" smtClean="0"/>
            </a:br>
            <a:r>
              <a:rPr lang="en-US" baseline="0" dirty="0" smtClean="0"/>
              <a:t/>
            </a:r>
            <a:br>
              <a:rPr lang="en-US" baseline="0" dirty="0" smtClean="0"/>
            </a:br>
            <a:r>
              <a:rPr lang="en-US" baseline="0" dirty="0" smtClean="0"/>
              <a:t>Jordan Stage I: Involved adopting administrative and programmatic measures such a developing programs to detect illicit discharges and identifying retrofit opportunities.</a:t>
            </a:r>
            <a:br>
              <a:rPr lang="en-US" baseline="0" dirty="0" smtClean="0"/>
            </a:br>
            <a:r>
              <a:rPr lang="en-US" baseline="0" dirty="0" smtClean="0"/>
              <a:t/>
            </a:r>
            <a:br>
              <a:rPr lang="en-US" baseline="0" dirty="0" smtClean="0"/>
            </a:br>
            <a:r>
              <a:rPr lang="en-US" baseline="0" dirty="0" smtClean="0"/>
              <a:t>Jordan Stage II: Calls for % reductions based on monitoring triggers in the three watershed in 2014 and 2017 with actual implementation.</a:t>
            </a:r>
            <a:br>
              <a:rPr lang="en-US" baseline="0" dirty="0" smtClean="0"/>
            </a:br>
            <a:r>
              <a:rPr lang="en-US" baseline="0" dirty="0" smtClean="0"/>
              <a:t/>
            </a:r>
            <a:br>
              <a:rPr lang="en-US" baseline="0" dirty="0" smtClean="0"/>
            </a:br>
            <a:r>
              <a:rPr lang="en-US" baseline="0" dirty="0" smtClean="0"/>
              <a:t>Both rules call for model programs, which provide local governments programmatic guidance and nutrient reducing tools they will need to implement the requirements.</a:t>
            </a:r>
            <a:endParaRPr lang="en-US" dirty="0"/>
          </a:p>
        </p:txBody>
      </p:sp>
      <p:sp>
        <p:nvSpPr>
          <p:cNvPr id="4" name="Slide Number Placeholder 3"/>
          <p:cNvSpPr>
            <a:spLocks noGrp="1"/>
          </p:cNvSpPr>
          <p:nvPr>
            <p:ph type="sldNum" sz="quarter" idx="10"/>
          </p:nvPr>
        </p:nvSpPr>
        <p:spPr/>
        <p:txBody>
          <a:bodyPr/>
          <a:lstStyle/>
          <a:p>
            <a:fld id="{5D336B64-F28E-46DA-9C77-9D85331ECFF8}" type="slidenum">
              <a:rPr lang="en-US" smtClean="0"/>
              <a:pPr/>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baseline="0" dirty="0" smtClean="0"/>
              <a:t>This document has been developed as a guide to assist affected parties with meeting the rule implementation requirements and will be used by them as they develop their own individual local programs. It is broken down into two distinct sections</a:t>
            </a:r>
          </a:p>
          <a:p>
            <a:endParaRPr lang="en-US" baseline="0" dirty="0" smtClean="0"/>
          </a:p>
          <a:p>
            <a:r>
              <a:rPr lang="en-US" baseline="0" dirty="0" smtClean="0"/>
              <a:t>The first part of the document is the Model Program outlining the structure and information affected parties will need to provide in their local program submittals to the EMC approval.</a:t>
            </a:r>
          </a:p>
          <a:p>
            <a:endParaRPr lang="en-US" baseline="0" dirty="0" smtClean="0"/>
          </a:p>
          <a:p>
            <a:r>
              <a:rPr lang="en-US" baseline="0" dirty="0" smtClean="0"/>
              <a:t>The second part is a companion document that contains supporting information and additional guidance to affected parties.</a:t>
            </a:r>
          </a:p>
          <a:p>
            <a:endParaRPr lang="en-US" baseline="0" dirty="0" smtClean="0"/>
          </a:p>
          <a:p>
            <a:r>
              <a:rPr lang="en-US" baseline="0" dirty="0" smtClean="0"/>
              <a:t>I talk in more detail about these two components in the next two slides.</a:t>
            </a:r>
            <a:br>
              <a:rPr lang="en-US" baseline="0" dirty="0" smtClean="0"/>
            </a:br>
            <a:r>
              <a:rPr lang="en-US" baseline="0" dirty="0" smtClean="0"/>
              <a:t/>
            </a:r>
            <a:br>
              <a:rPr lang="en-US" baseline="0" dirty="0" smtClean="0"/>
            </a:br>
            <a:endParaRPr lang="en-US" dirty="0"/>
          </a:p>
        </p:txBody>
      </p:sp>
      <p:sp>
        <p:nvSpPr>
          <p:cNvPr id="4" name="Slide Number Placeholder 3"/>
          <p:cNvSpPr>
            <a:spLocks noGrp="1"/>
          </p:cNvSpPr>
          <p:nvPr>
            <p:ph type="sldNum" sz="quarter" idx="10"/>
          </p:nvPr>
        </p:nvSpPr>
        <p:spPr/>
        <p:txBody>
          <a:bodyPr/>
          <a:lstStyle/>
          <a:p>
            <a:fld id="{5D336B64-F28E-46DA-9C77-9D85331ECFF8}"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Model Program</a:t>
            </a:r>
            <a:r>
              <a:rPr lang="en-US" baseline="0" dirty="0" smtClean="0"/>
              <a:t> Section contains the local program template outlining the required elements local programs will need to address and the kind of information they will need to contain for EMC approval.</a:t>
            </a:r>
          </a:p>
          <a:p>
            <a:endParaRPr lang="en-US" baseline="0" dirty="0" smtClean="0"/>
          </a:p>
          <a:p>
            <a:r>
              <a:rPr lang="en-US" baseline="0" dirty="0" smtClean="0"/>
              <a:t>Required information includes items such as the results of a feasibility analysis of the available nutrient reducing measures.</a:t>
            </a:r>
          </a:p>
          <a:p>
            <a:endParaRPr lang="en-US" baseline="0" dirty="0" smtClean="0"/>
          </a:p>
          <a:p>
            <a:r>
              <a:rPr lang="en-US" baseline="0" dirty="0" smtClean="0"/>
              <a:t>An implementation plan </a:t>
            </a:r>
            <a:r>
              <a:rPr lang="en-US" baseline="0" dirty="0" err="1" smtClean="0"/>
              <a:t>ID’ing</a:t>
            </a:r>
            <a:r>
              <a:rPr lang="en-US" baseline="0" dirty="0" smtClean="0"/>
              <a:t> the measures the parties plan to implement (based on results of the feasibility analysis) along with the anticipated reductions expected from those measures and the types of land that will be affected. </a:t>
            </a:r>
          </a:p>
          <a:p>
            <a:endParaRPr lang="en-US" baseline="0" dirty="0" smtClean="0"/>
          </a:p>
          <a:p>
            <a:r>
              <a:rPr lang="en-US" baseline="0" dirty="0" smtClean="0"/>
              <a:t>Along with this the </a:t>
            </a:r>
            <a:r>
              <a:rPr lang="en-US" baseline="0" dirty="0" err="1" smtClean="0"/>
              <a:t>the</a:t>
            </a:r>
            <a:r>
              <a:rPr lang="en-US" baseline="0" dirty="0" smtClean="0"/>
              <a:t> Implementation plan will also provide an implementation </a:t>
            </a:r>
            <a:r>
              <a:rPr lang="en-US" baseline="0" dirty="0" err="1" smtClean="0"/>
              <a:t>shcedule</a:t>
            </a:r>
            <a:r>
              <a:rPr lang="en-US" baseline="0" dirty="0" smtClean="0"/>
              <a:t>.</a:t>
            </a:r>
          </a:p>
          <a:p>
            <a:endParaRPr lang="en-US" baseline="0" dirty="0" smtClean="0"/>
          </a:p>
          <a:p>
            <a:r>
              <a:rPr lang="en-US" baseline="0" dirty="0" smtClean="0"/>
              <a:t>Also included in the Model Program are the Methods that will be used to quantify the load reduction needs in both watersheds. In Jordan a WS model will be used – In Falls the Falls / Jordan Stormwater Nutrient Export Accounting Tool will be used to determine load reduction needs.</a:t>
            </a:r>
          </a:p>
          <a:p>
            <a:endParaRPr lang="en-US" baseline="0" dirty="0" smtClean="0"/>
          </a:p>
          <a:p>
            <a:r>
              <a:rPr lang="en-US" baseline="0" dirty="0" smtClean="0"/>
              <a:t>The Model Program will also contain accounting methods for failing septic and discharging sand filters.</a:t>
            </a:r>
          </a:p>
          <a:p>
            <a:endParaRPr lang="en-US" baseline="0" dirty="0" smtClean="0"/>
          </a:p>
          <a:p>
            <a:r>
              <a:rPr lang="en-US" baseline="0" dirty="0" smtClean="0"/>
              <a:t>As well as a list of current nutrient reduction measures with established nutrient reduction credit.</a:t>
            </a:r>
            <a:br>
              <a:rPr lang="en-US" baseline="0" dirty="0" smtClean="0"/>
            </a:br>
            <a:endParaRPr lang="en-US" dirty="0"/>
          </a:p>
        </p:txBody>
      </p:sp>
      <p:sp>
        <p:nvSpPr>
          <p:cNvPr id="4" name="Slide Number Placeholder 3"/>
          <p:cNvSpPr>
            <a:spLocks noGrp="1"/>
          </p:cNvSpPr>
          <p:nvPr>
            <p:ph type="sldNum" sz="quarter" idx="10"/>
          </p:nvPr>
        </p:nvSpPr>
        <p:spPr/>
        <p:txBody>
          <a:bodyPr/>
          <a:lstStyle/>
          <a:p>
            <a:fld id="{5D336B64-F28E-46DA-9C77-9D85331ECFF8}" type="slidenum">
              <a:rPr lang="en-US" smtClean="0"/>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The second part is the Companion Document which provides additional supporting information and technical guidance for the affected parties</a:t>
            </a:r>
            <a:br>
              <a:rPr lang="en-US" baseline="0" dirty="0" smtClean="0"/>
            </a:br>
            <a:r>
              <a:rPr lang="en-US" baseline="0" dirty="0" smtClean="0"/>
              <a:t/>
            </a:r>
            <a:br>
              <a:rPr lang="en-US" baseline="0" dirty="0" smtClean="0"/>
            </a:br>
            <a:r>
              <a:rPr lang="en-US" baseline="0" dirty="0" smtClean="0"/>
              <a:t>-Explains terms and concepts</a:t>
            </a:r>
          </a:p>
          <a:p>
            <a:r>
              <a:rPr lang="en-US" baseline="0" dirty="0" smtClean="0"/>
              <a:t>-Key Rule Requirements</a:t>
            </a:r>
          </a:p>
          <a:p>
            <a:pPr>
              <a:buFontTx/>
              <a:buChar char="-"/>
            </a:pPr>
            <a:r>
              <a:rPr lang="en-US" baseline="0" dirty="0" smtClean="0"/>
              <a:t>Process for adjusting allocation and reduction needs</a:t>
            </a:r>
          </a:p>
          <a:p>
            <a:pPr>
              <a:buFontTx/>
              <a:buChar char="-"/>
            </a:pPr>
            <a:r>
              <a:rPr lang="en-US" baseline="0" dirty="0" smtClean="0"/>
              <a:t> Addition of Nutrient Credits</a:t>
            </a:r>
          </a:p>
          <a:p>
            <a:pPr>
              <a:buFontTx/>
              <a:buChar char="-"/>
            </a:pPr>
            <a:r>
              <a:rPr lang="en-US" baseline="0" dirty="0" smtClean="0"/>
              <a:t> Trading Framework</a:t>
            </a:r>
          </a:p>
          <a:p>
            <a:pPr>
              <a:buFontTx/>
              <a:buChar char="-"/>
            </a:pPr>
            <a:r>
              <a:rPr lang="en-US" baseline="0" dirty="0" smtClean="0"/>
              <a:t> Guidance on Program Implementation Expectation and Annual Reporting</a:t>
            </a:r>
          </a:p>
          <a:p>
            <a:pPr>
              <a:buFontTx/>
              <a:buChar char="-"/>
            </a:pPr>
            <a:endParaRPr lang="en-US" baseline="0" dirty="0" smtClean="0"/>
          </a:p>
          <a:p>
            <a:pPr>
              <a:buFontTx/>
              <a:buNone/>
            </a:pPr>
            <a:r>
              <a:rPr lang="en-US" baseline="0" dirty="0" smtClean="0"/>
              <a:t>Also includes appendices with:</a:t>
            </a:r>
          </a:p>
          <a:p>
            <a:pPr>
              <a:buFontTx/>
              <a:buNone/>
            </a:pPr>
            <a:r>
              <a:rPr lang="en-US" baseline="0" dirty="0" smtClean="0"/>
              <a:t>-Rules and session law</a:t>
            </a:r>
          </a:p>
          <a:p>
            <a:pPr>
              <a:buFontTx/>
              <a:buNone/>
            </a:pPr>
            <a:r>
              <a:rPr lang="en-US" baseline="0" dirty="0" smtClean="0"/>
              <a:t>- Process for approving additional load reducing measures</a:t>
            </a:r>
          </a:p>
          <a:p>
            <a:pPr>
              <a:buFontTx/>
              <a:buNone/>
            </a:pPr>
            <a:endParaRPr lang="en-US" baseline="0" dirty="0" smtClean="0"/>
          </a:p>
        </p:txBody>
      </p:sp>
      <p:sp>
        <p:nvSpPr>
          <p:cNvPr id="4" name="Slide Number Placeholder 3"/>
          <p:cNvSpPr>
            <a:spLocks noGrp="1"/>
          </p:cNvSpPr>
          <p:nvPr>
            <p:ph type="sldNum" sz="quarter" idx="10"/>
          </p:nvPr>
        </p:nvSpPr>
        <p:spPr/>
        <p:txBody>
          <a:bodyPr/>
          <a:lstStyle/>
          <a:p>
            <a:fld id="{5D336B64-F28E-46DA-9C77-9D85331ECFF8}"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DWQ staff have been working very closely with affected parties as we develop the</a:t>
            </a:r>
            <a:r>
              <a:rPr lang="en-US" baseline="0" dirty="0" smtClean="0"/>
              <a:t> model programs and three key areas of interested were highlighted by the stakeholders as critical and we continue to work with them on their development. </a:t>
            </a:r>
          </a:p>
          <a:p>
            <a:endParaRPr lang="en-US" baseline="0" dirty="0" smtClean="0"/>
          </a:p>
          <a:p>
            <a:r>
              <a:rPr lang="en-US" baseline="0" dirty="0" smtClean="0"/>
              <a:t>First and most importantly is expanding the toolbox of creditable measures.</a:t>
            </a:r>
          </a:p>
          <a:p>
            <a:endParaRPr lang="en-US" baseline="0" dirty="0" smtClean="0"/>
          </a:p>
          <a:p>
            <a:r>
              <a:rPr lang="en-US" baseline="0" dirty="0" smtClean="0"/>
              <a:t>Second, Developing a trading framework</a:t>
            </a:r>
          </a:p>
          <a:p>
            <a:endParaRPr lang="en-US" baseline="0" dirty="0" smtClean="0"/>
          </a:p>
          <a:p>
            <a:r>
              <a:rPr lang="en-US" baseline="0" dirty="0" smtClean="0"/>
              <a:t>Refine Onsite Accounting</a:t>
            </a:r>
            <a:endParaRPr lang="en-US" dirty="0"/>
          </a:p>
        </p:txBody>
      </p:sp>
      <p:sp>
        <p:nvSpPr>
          <p:cNvPr id="4" name="Slide Number Placeholder 3"/>
          <p:cNvSpPr>
            <a:spLocks noGrp="1"/>
          </p:cNvSpPr>
          <p:nvPr>
            <p:ph type="sldNum" sz="quarter" idx="10"/>
          </p:nvPr>
        </p:nvSpPr>
        <p:spPr/>
        <p:txBody>
          <a:bodyPr/>
          <a:lstStyle/>
          <a:p>
            <a:fld id="{5D336B64-F28E-46DA-9C77-9D85331ECFF8}"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Expanding the BMP toolbox provides affected</a:t>
            </a:r>
            <a:r>
              <a:rPr lang="en-US" sz="1200" kern="1200" baseline="0" dirty="0" smtClean="0">
                <a:solidFill>
                  <a:schemeClr val="tx1"/>
                </a:solidFill>
                <a:latin typeface="+mn-lt"/>
                <a:ea typeface="+mn-ea"/>
                <a:cs typeface="+mn-cs"/>
              </a:rPr>
              <a:t> parties with the most flexibility in identifying the cost-effective measures best suited for their local programs</a:t>
            </a:r>
            <a:endParaRPr lang="en-US" sz="1200" kern="120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Upper Neuse River Basin Association is </a:t>
            </a:r>
            <a:r>
              <a:rPr lang="en-US" sz="1200" kern="1200" dirty="0" err="1" smtClean="0">
                <a:solidFill>
                  <a:schemeClr val="tx1"/>
                </a:solidFill>
                <a:latin typeface="+mn-lt"/>
                <a:ea typeface="+mn-ea"/>
                <a:cs typeface="+mn-cs"/>
              </a:rPr>
              <a:t>currentlycollaborating</a:t>
            </a:r>
            <a:r>
              <a:rPr lang="en-US" sz="1200" kern="1200" dirty="0" smtClean="0">
                <a:solidFill>
                  <a:schemeClr val="tx1"/>
                </a:solidFill>
                <a:latin typeface="+mn-lt"/>
                <a:ea typeface="+mn-ea"/>
                <a:cs typeface="+mn-cs"/>
              </a:rPr>
              <a:t> with DENR to fund and contract development of credit and standards for a large set of additional measures.  A consultant is currently being selected for this project, and it’s anticipated that the project will be completed in 24 months.  It’s expected that the products of the project will be reviewed under the Division’s proposed approval process, and will be included in future updates to the Division’s Existing Development Model Program.</a:t>
            </a:r>
          </a:p>
          <a:p>
            <a:endParaRPr lang="en-US" dirty="0"/>
          </a:p>
        </p:txBody>
      </p:sp>
      <p:sp>
        <p:nvSpPr>
          <p:cNvPr id="4" name="Slide Number Placeholder 3"/>
          <p:cNvSpPr>
            <a:spLocks noGrp="1"/>
          </p:cNvSpPr>
          <p:nvPr>
            <p:ph type="sldNum" sz="quarter" idx="10"/>
          </p:nvPr>
        </p:nvSpPr>
        <p:spPr/>
        <p:txBody>
          <a:bodyPr/>
          <a:lstStyle/>
          <a:p>
            <a:fld id="{5D336B64-F28E-46DA-9C77-9D85331ECFF8}"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addition to this</a:t>
            </a:r>
            <a:r>
              <a:rPr lang="en-US" baseline="0" dirty="0" smtClean="0"/>
              <a:t> work with the UNRBA, </a:t>
            </a:r>
            <a:r>
              <a:rPr lang="en-US" dirty="0" smtClean="0"/>
              <a:t>DWQ staff have been working very closely with other affected parties as we developed the</a:t>
            </a:r>
            <a:r>
              <a:rPr lang="en-US" baseline="0" dirty="0" smtClean="0"/>
              <a:t> model program.</a:t>
            </a:r>
          </a:p>
          <a:p>
            <a:endParaRPr lang="en-US" baseline="0" dirty="0" smtClean="0"/>
          </a:p>
          <a:p>
            <a:r>
              <a:rPr lang="en-US" baseline="0" dirty="0" smtClean="0"/>
              <a:t>All parties meetings on June 5</a:t>
            </a:r>
            <a:r>
              <a:rPr lang="en-US" baseline="30000" dirty="0" smtClean="0"/>
              <a:t>th</a:t>
            </a:r>
            <a:r>
              <a:rPr lang="en-US" baseline="0" dirty="0" smtClean="0"/>
              <a:t> and 6</a:t>
            </a:r>
            <a:r>
              <a:rPr lang="en-US" baseline="30000" dirty="0" smtClean="0"/>
              <a:t>th</a:t>
            </a:r>
            <a:r>
              <a:rPr lang="en-US" baseline="0" dirty="0" smtClean="0"/>
              <a:t> (Stakeholders provided comments on draft model program)</a:t>
            </a:r>
          </a:p>
          <a:p>
            <a:endParaRPr lang="en-US" baseline="0" dirty="0" smtClean="0"/>
          </a:p>
          <a:p>
            <a:r>
              <a:rPr lang="en-US" baseline="0" dirty="0" smtClean="0"/>
              <a:t>NSAB</a:t>
            </a:r>
          </a:p>
          <a:p>
            <a:r>
              <a:rPr lang="en-US" baseline="0" dirty="0" smtClean="0"/>
              <a:t>Input on measures accounting and model program</a:t>
            </a:r>
          </a:p>
          <a:p>
            <a:r>
              <a:rPr lang="en-US" baseline="0" dirty="0" smtClean="0"/>
              <a:t>Watershed Model</a:t>
            </a:r>
          </a:p>
          <a:p>
            <a:r>
              <a:rPr lang="en-US" baseline="0" dirty="0" smtClean="0"/>
              <a:t>205J Project  - measures and SW Tool</a:t>
            </a:r>
            <a:endParaRPr lang="en-US" dirty="0"/>
          </a:p>
        </p:txBody>
      </p:sp>
      <p:sp>
        <p:nvSpPr>
          <p:cNvPr id="4" name="Slide Number Placeholder 3"/>
          <p:cNvSpPr>
            <a:spLocks noGrp="1"/>
          </p:cNvSpPr>
          <p:nvPr>
            <p:ph type="sldNum" sz="quarter" idx="10"/>
          </p:nvPr>
        </p:nvSpPr>
        <p:spPr/>
        <p:txBody>
          <a:bodyPr/>
          <a:lstStyle/>
          <a:p>
            <a:fld id="{5D336B64-F28E-46DA-9C77-9D85331ECFF8}"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Next Steps </a:t>
            </a:r>
          </a:p>
          <a:p>
            <a:endParaRPr lang="en-US" dirty="0" smtClean="0"/>
          </a:p>
          <a:p>
            <a:r>
              <a:rPr lang="en-US" dirty="0" smtClean="0"/>
              <a:t>Continue ongoing efforts with the UNRBA and the 205J</a:t>
            </a:r>
            <a:r>
              <a:rPr lang="en-US" baseline="0" dirty="0" smtClean="0"/>
              <a:t> grant to expand the measures tool box.</a:t>
            </a:r>
          </a:p>
          <a:p>
            <a:endParaRPr lang="en-US" baseline="0" dirty="0" smtClean="0"/>
          </a:p>
          <a:p>
            <a:r>
              <a:rPr lang="en-US" baseline="0" dirty="0" smtClean="0"/>
              <a:t>Continue to develop a trading framework and refine the onsite accounting </a:t>
            </a:r>
            <a:r>
              <a:rPr lang="en-US" baseline="0" dirty="0" err="1" smtClean="0"/>
              <a:t>mehtods</a:t>
            </a:r>
            <a:r>
              <a:rPr lang="en-US" baseline="0" dirty="0" smtClean="0"/>
              <a:t> with stakeholder input.</a:t>
            </a:r>
          </a:p>
          <a:p>
            <a:endParaRPr lang="en-US" baseline="0" dirty="0" smtClean="0"/>
          </a:p>
          <a:p>
            <a:r>
              <a:rPr lang="en-US" baseline="0" dirty="0" smtClean="0"/>
              <a:t>Bring the Final Jordan Model Program to the EMC for Approval in November</a:t>
            </a:r>
          </a:p>
          <a:p>
            <a:endParaRPr lang="en-US" baseline="0" dirty="0" smtClean="0"/>
          </a:p>
          <a:p>
            <a:r>
              <a:rPr lang="en-US" baseline="0" dirty="0" smtClean="0"/>
              <a:t>Bring the final Falls Model Program and an Update Jordan Model Program with all the added measures for approval within 24 months.</a:t>
            </a:r>
            <a:endParaRPr lang="en-US" dirty="0"/>
          </a:p>
        </p:txBody>
      </p:sp>
      <p:sp>
        <p:nvSpPr>
          <p:cNvPr id="4" name="Slide Number Placeholder 3"/>
          <p:cNvSpPr>
            <a:spLocks noGrp="1"/>
          </p:cNvSpPr>
          <p:nvPr>
            <p:ph type="sldNum" sz="quarter" idx="10"/>
          </p:nvPr>
        </p:nvSpPr>
        <p:spPr/>
        <p:txBody>
          <a:bodyPr/>
          <a:lstStyle/>
          <a:p>
            <a:fld id="{5D336B64-F28E-46DA-9C77-9D85331ECFF8}"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Flowchart: Document 6"/>
          <p:cNvSpPr/>
          <p:nvPr/>
        </p:nvSpPr>
        <p:spPr>
          <a:xfrm rot="10800000">
            <a:off x="1" y="1520731"/>
            <a:ext cx="9144000" cy="3435579"/>
          </a:xfrm>
          <a:custGeom>
            <a:avLst/>
            <a:gdLst>
              <a:gd name="connsiteX0" fmla="*/ 0 w 21600"/>
              <a:gd name="connsiteY0" fmla="*/ 0 h 18805"/>
              <a:gd name="connsiteX1" fmla="*/ 21600 w 21600"/>
              <a:gd name="connsiteY1" fmla="*/ 0 h 18805"/>
              <a:gd name="connsiteX2" fmla="*/ 21600 w 21600"/>
              <a:gd name="connsiteY2" fmla="*/ 17322 h 18805"/>
              <a:gd name="connsiteX3" fmla="*/ 0 w 21600"/>
              <a:gd name="connsiteY3" fmla="*/ 18805 h 18805"/>
              <a:gd name="connsiteX4" fmla="*/ 0 w 21600"/>
              <a:gd name="connsiteY4" fmla="*/ 0 h 18805"/>
              <a:gd name="connsiteX0" fmla="*/ 0 w 21600"/>
              <a:gd name="connsiteY0" fmla="*/ 0 h 18805"/>
              <a:gd name="connsiteX1" fmla="*/ 21600 w 21600"/>
              <a:gd name="connsiteY1" fmla="*/ 0 h 18805"/>
              <a:gd name="connsiteX2" fmla="*/ 21600 w 21600"/>
              <a:gd name="connsiteY2" fmla="*/ 17322 h 18805"/>
              <a:gd name="connsiteX3" fmla="*/ 0 w 21600"/>
              <a:gd name="connsiteY3" fmla="*/ 18805 h 18805"/>
              <a:gd name="connsiteX4" fmla="*/ 0 w 21600"/>
              <a:gd name="connsiteY4" fmla="*/ 0 h 18805"/>
              <a:gd name="connsiteX0" fmla="*/ 0 w 21600"/>
              <a:gd name="connsiteY0" fmla="*/ 0 h 18916"/>
              <a:gd name="connsiteX1" fmla="*/ 21600 w 21600"/>
              <a:gd name="connsiteY1" fmla="*/ 0 h 18916"/>
              <a:gd name="connsiteX2" fmla="*/ 21600 w 21600"/>
              <a:gd name="connsiteY2" fmla="*/ 17322 h 18916"/>
              <a:gd name="connsiteX3" fmla="*/ 0 w 21600"/>
              <a:gd name="connsiteY3" fmla="*/ 18916 h 18916"/>
              <a:gd name="connsiteX4" fmla="*/ 0 w 21600"/>
              <a:gd name="connsiteY4" fmla="*/ 0 h 18916"/>
              <a:gd name="connsiteX0" fmla="*/ 0 w 21600"/>
              <a:gd name="connsiteY0" fmla="*/ 0 h 18916"/>
              <a:gd name="connsiteX1" fmla="*/ 21600 w 21600"/>
              <a:gd name="connsiteY1" fmla="*/ 0 h 18916"/>
              <a:gd name="connsiteX2" fmla="*/ 21600 w 21600"/>
              <a:gd name="connsiteY2" fmla="*/ 17322 h 18916"/>
              <a:gd name="connsiteX3" fmla="*/ 0 w 21600"/>
              <a:gd name="connsiteY3" fmla="*/ 18916 h 18916"/>
              <a:gd name="connsiteX4" fmla="*/ 0 w 21600"/>
              <a:gd name="connsiteY4" fmla="*/ 0 h 18916"/>
              <a:gd name="connsiteX0" fmla="*/ 0 w 21600"/>
              <a:gd name="connsiteY0" fmla="*/ 0 h 18916"/>
              <a:gd name="connsiteX1" fmla="*/ 21600 w 21600"/>
              <a:gd name="connsiteY1" fmla="*/ 0 h 18916"/>
              <a:gd name="connsiteX2" fmla="*/ 21600 w 21600"/>
              <a:gd name="connsiteY2" fmla="*/ 17322 h 18916"/>
              <a:gd name="connsiteX3" fmla="*/ 0 w 21600"/>
              <a:gd name="connsiteY3" fmla="*/ 18916 h 18916"/>
              <a:gd name="connsiteX4" fmla="*/ 0 w 21600"/>
              <a:gd name="connsiteY4" fmla="*/ 0 h 18916"/>
              <a:gd name="connsiteX0" fmla="*/ 0 w 21600"/>
              <a:gd name="connsiteY0" fmla="*/ 0 h 19355"/>
              <a:gd name="connsiteX1" fmla="*/ 21600 w 21600"/>
              <a:gd name="connsiteY1" fmla="*/ 0 h 19355"/>
              <a:gd name="connsiteX2" fmla="*/ 21600 w 21600"/>
              <a:gd name="connsiteY2" fmla="*/ 17322 h 19355"/>
              <a:gd name="connsiteX3" fmla="*/ 0 w 21600"/>
              <a:gd name="connsiteY3" fmla="*/ 19355 h 19355"/>
              <a:gd name="connsiteX4" fmla="*/ 0 w 21600"/>
              <a:gd name="connsiteY4" fmla="*/ 0 h 19355"/>
              <a:gd name="connsiteX0" fmla="*/ 0 w 21600"/>
              <a:gd name="connsiteY0" fmla="*/ 0 h 19355"/>
              <a:gd name="connsiteX1" fmla="*/ 21600 w 21600"/>
              <a:gd name="connsiteY1" fmla="*/ 0 h 19355"/>
              <a:gd name="connsiteX2" fmla="*/ 21600 w 21600"/>
              <a:gd name="connsiteY2" fmla="*/ 17322 h 19355"/>
              <a:gd name="connsiteX3" fmla="*/ 0 w 21600"/>
              <a:gd name="connsiteY3" fmla="*/ 19355 h 19355"/>
              <a:gd name="connsiteX4" fmla="*/ 0 w 21600"/>
              <a:gd name="connsiteY4" fmla="*/ 0 h 19355"/>
              <a:gd name="connsiteX0" fmla="*/ 0 w 21600"/>
              <a:gd name="connsiteY0" fmla="*/ 0 h 19794"/>
              <a:gd name="connsiteX1" fmla="*/ 21600 w 21600"/>
              <a:gd name="connsiteY1" fmla="*/ 0 h 19794"/>
              <a:gd name="connsiteX2" fmla="*/ 21600 w 21600"/>
              <a:gd name="connsiteY2" fmla="*/ 17322 h 19794"/>
              <a:gd name="connsiteX3" fmla="*/ 0 w 21600"/>
              <a:gd name="connsiteY3" fmla="*/ 19794 h 19794"/>
              <a:gd name="connsiteX4" fmla="*/ 0 w 21600"/>
              <a:gd name="connsiteY4" fmla="*/ 0 h 19794"/>
              <a:gd name="connsiteX0" fmla="*/ 0 w 21600"/>
              <a:gd name="connsiteY0" fmla="*/ 0 h 19794"/>
              <a:gd name="connsiteX1" fmla="*/ 21600 w 21600"/>
              <a:gd name="connsiteY1" fmla="*/ 0 h 19794"/>
              <a:gd name="connsiteX2" fmla="*/ 21600 w 21600"/>
              <a:gd name="connsiteY2" fmla="*/ 17322 h 19794"/>
              <a:gd name="connsiteX3" fmla="*/ 0 w 21600"/>
              <a:gd name="connsiteY3" fmla="*/ 19794 h 19794"/>
              <a:gd name="connsiteX4" fmla="*/ 0 w 21600"/>
              <a:gd name="connsiteY4" fmla="*/ 0 h 19794"/>
            </a:gdLst>
            <a:ahLst/>
            <a:cxnLst>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Lst>
            <a:rect l="l" t="t" r="r" b="b"/>
            <a:pathLst>
              <a:path w="21600" h="19794">
                <a:moveTo>
                  <a:pt x="0" y="0"/>
                </a:moveTo>
                <a:lnTo>
                  <a:pt x="21600" y="0"/>
                </a:lnTo>
                <a:lnTo>
                  <a:pt x="21600" y="17322"/>
                </a:lnTo>
                <a:cubicBezTo>
                  <a:pt x="10800" y="17322"/>
                  <a:pt x="7466" y="25350"/>
                  <a:pt x="0" y="19794"/>
                </a:cubicBezTo>
                <a:lnTo>
                  <a:pt x="0" y="0"/>
                </a:lnTo>
                <a:close/>
              </a:path>
            </a:pathLst>
          </a:custGeom>
          <a:gradFill>
            <a:gsLst>
              <a:gs pos="100000">
                <a:schemeClr val="bg2">
                  <a:tint val="28000"/>
                  <a:satMod val="2000000"/>
                  <a:alpha val="30000"/>
                </a:schemeClr>
              </a:gs>
              <a:gs pos="35000">
                <a:schemeClr val="bg2">
                  <a:shade val="100000"/>
                  <a:satMod val="600000"/>
                  <a:alpha val="0"/>
                </a:schemeClr>
              </a:gs>
            </a:gsLst>
            <a:lin ang="5400000" scaled="1"/>
          </a:gradFill>
          <a:ln w="317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9" name="Title 8"/>
          <p:cNvSpPr>
            <a:spLocks noGrp="1"/>
          </p:cNvSpPr>
          <p:nvPr>
            <p:ph type="ctrTitle"/>
          </p:nvPr>
        </p:nvSpPr>
        <p:spPr>
          <a:xfrm>
            <a:off x="502920" y="2775745"/>
            <a:ext cx="8229600" cy="2167128"/>
          </a:xfrm>
        </p:spPr>
        <p:txBody>
          <a:bodyPr tIns="0" bIns="0" anchor="t"/>
          <a:lstStyle>
            <a:lvl1pPr>
              <a:defRPr sz="5000" cap="all" baseline="0">
                <a:effectLst>
                  <a:outerShdw blurRad="30000" dist="30000" dir="2700000" algn="tl" rotWithShape="0">
                    <a:schemeClr val="bg2">
                      <a:shade val="45000"/>
                      <a:satMod val="150000"/>
                      <a:alpha val="90000"/>
                    </a:schemeClr>
                  </a:outerShdw>
                  <a:reflection blurRad="12000" stA="25000" endPos="49000" dist="5000" dir="5400000" sy="-100000" algn="bl" rotWithShape="0"/>
                </a:effectLst>
              </a:defRPr>
            </a:lvl1pPr>
          </a:lstStyle>
          <a:p>
            <a:r>
              <a:rPr lang="en-US" smtClean="0"/>
              <a:t>Click to edit Master title style</a:t>
            </a:r>
            <a:endParaRPr lang="en-US" dirty="0"/>
          </a:p>
        </p:txBody>
      </p:sp>
      <p:sp>
        <p:nvSpPr>
          <p:cNvPr id="17" name="Subtitle 16"/>
          <p:cNvSpPr>
            <a:spLocks noGrp="1"/>
          </p:cNvSpPr>
          <p:nvPr>
            <p:ph type="subTitle" idx="1"/>
          </p:nvPr>
        </p:nvSpPr>
        <p:spPr>
          <a:xfrm>
            <a:off x="500064" y="1559720"/>
            <a:ext cx="5105400" cy="1219200"/>
          </a:xfrm>
        </p:spPr>
        <p:txBody>
          <a:bodyPr lIns="0" tIns="0" rIns="0" bIns="0" anchor="b"/>
          <a:lstStyle>
            <a:lvl1pPr marL="0" indent="0" algn="l">
              <a:buNone/>
              <a:defRPr sz="19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dirty="0"/>
          </a:p>
        </p:txBody>
      </p:sp>
      <p:sp>
        <p:nvSpPr>
          <p:cNvPr id="30" name="Date Placeholder 29"/>
          <p:cNvSpPr>
            <a:spLocks noGrp="1"/>
          </p:cNvSpPr>
          <p:nvPr>
            <p:ph type="dt" sz="half" idx="10"/>
          </p:nvPr>
        </p:nvSpPr>
        <p:spPr/>
        <p:txBody>
          <a:bodyPr/>
          <a:lstStyle/>
          <a:p>
            <a:fld id="{2FAEF64B-A8FD-4194-B302-B7DFA4C10853}" type="datetimeFigureOut">
              <a:rPr lang="en-US" smtClean="0"/>
              <a:pPr/>
              <a:t>7/1/2013</a:t>
            </a:fld>
            <a:endParaRPr lang="en-US" dirty="0"/>
          </a:p>
        </p:txBody>
      </p:sp>
      <p:sp>
        <p:nvSpPr>
          <p:cNvPr id="19" name="Footer Placeholder 18"/>
          <p:cNvSpPr>
            <a:spLocks noGrp="1"/>
          </p:cNvSpPr>
          <p:nvPr>
            <p:ph type="ftr" sz="quarter" idx="11"/>
          </p:nvPr>
        </p:nvSpPr>
        <p:spPr/>
        <p:txBody>
          <a:bodyPr/>
          <a:lstStyle/>
          <a:p>
            <a:endParaRPr lang="en-US" dirty="0"/>
          </a:p>
        </p:txBody>
      </p:sp>
      <p:sp>
        <p:nvSpPr>
          <p:cNvPr id="27" name="Slide Number Placeholder 26"/>
          <p:cNvSpPr>
            <a:spLocks noGrp="1"/>
          </p:cNvSpPr>
          <p:nvPr>
            <p:ph type="sldNum" sz="quarter" idx="12"/>
          </p:nvPr>
        </p:nvSpPr>
        <p:spPr/>
        <p:txBody>
          <a:bodyPr/>
          <a:lstStyle/>
          <a:p>
            <a:fld id="{F1D54CB5-AD1D-432B-9CD7-4C110B2C38E5}"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FAEF64B-A8FD-4194-B302-B7DFA4C10853}" type="datetimeFigureOut">
              <a:rPr lang="en-US" smtClean="0"/>
              <a:pPr/>
              <a:t>7/1/2013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1D54CB5-AD1D-432B-9CD7-4C110B2C38E5}"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FAEF64B-A8FD-4194-B302-B7DFA4C10853}" type="datetimeFigureOut">
              <a:rPr lang="en-US" smtClean="0"/>
              <a:pPr/>
              <a:t>7/1/2013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1D54CB5-AD1D-432B-9CD7-4C110B2C38E5}"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FAEF64B-A8FD-4194-B302-B7DFA4C10853}" type="datetimeFigureOut">
              <a:rPr lang="en-US" smtClean="0"/>
              <a:pPr/>
              <a:t>7/1/2013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1D54CB5-AD1D-432B-9CD7-4C110B2C38E5}"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76" y="990600"/>
            <a:ext cx="7772400" cy="1362456"/>
          </a:xfrm>
        </p:spPr>
        <p:txBody>
          <a:bodyPr>
            <a:noAutofit/>
          </a:bodyPr>
          <a:lstStyle>
            <a:lvl1pPr algn="l">
              <a:buNone/>
              <a:defRPr sz="4800" b="1"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722313" y="2352677"/>
            <a:ext cx="7772400" cy="1509712"/>
          </a:xfrm>
        </p:spPr>
        <p:txBody>
          <a:bodyPr anchor="t"/>
          <a:lstStyle>
            <a:lvl1pPr>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p>
            <a:fld id="{2FAEF64B-A8FD-4194-B302-B7DFA4C10853}" type="datetimeFigureOut">
              <a:rPr lang="en-US" smtClean="0"/>
              <a:pPr/>
              <a:t>7/1/2013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F1D54CB5-AD1D-432B-9CD7-4C110B2C38E5}"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143000"/>
          </a:xfrm>
        </p:spPr>
        <p:txBody>
          <a:bodyPr tIns="9144" bIns="9144"/>
          <a:lstStyle/>
          <a:p>
            <a:r>
              <a:rPr lang="en-US" smtClean="0"/>
              <a:t>Click to edit Master title style</a:t>
            </a:r>
            <a:endParaRPr lang="en-US" dirty="0"/>
          </a:p>
        </p:txBody>
      </p:sp>
      <p:sp>
        <p:nvSpPr>
          <p:cNvPr id="3" name="Content Placeholder 2"/>
          <p:cNvSpPr>
            <a:spLocks noGrp="1"/>
          </p:cNvSpPr>
          <p:nvPr>
            <p:ph sz="half" idx="1"/>
          </p:nvPr>
        </p:nvSpPr>
        <p:spPr>
          <a:xfrm>
            <a:off x="457200" y="2199800"/>
            <a:ext cx="4038600" cy="4160520"/>
          </a:xfrm>
        </p:spPr>
        <p:txBody>
          <a:bodyPr/>
          <a:lstStyle>
            <a:lvl1pPr>
              <a:defRPr sz="28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2199800"/>
            <a:ext cx="4038600" cy="4160520"/>
          </a:xfrm>
        </p:spPr>
        <p:txBody>
          <a:bodyPr/>
          <a:lstStyle>
            <a:lvl1pPr>
              <a:defRPr sz="28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2FAEF64B-A8FD-4194-B302-B7DFA4C10853}" type="datetimeFigureOut">
              <a:rPr lang="en-US" smtClean="0"/>
              <a:pPr/>
              <a:t>7/1/2013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1D54CB5-AD1D-432B-9CD7-4C110B2C38E5}"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143000"/>
          </a:xfrm>
        </p:spPr>
        <p:txBody>
          <a:bodyPr tIns="9144" bIns="9144" anchor="b"/>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2112168"/>
            <a:ext cx="4040188" cy="502920"/>
          </a:xfrm>
        </p:spPr>
        <p:txBody>
          <a:bodyPr anchor="b">
            <a:noAutofit/>
          </a:bodyPr>
          <a:lstStyle>
            <a:lvl1pPr>
              <a:buNone/>
              <a:defRPr sz="2200" b="1">
                <a:effectLst>
                  <a:outerShdw blurRad="38000" dist="38000" dir="2700000" algn="tl" rotWithShape="0">
                    <a:schemeClr val="bg2">
                      <a:shade val="45000"/>
                      <a:satMod val="150000"/>
                      <a:alpha val="90000"/>
                    </a:schemeClr>
                  </a:outerShdw>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2112168"/>
            <a:ext cx="4041775" cy="502920"/>
          </a:xfrm>
        </p:spPr>
        <p:txBody>
          <a:bodyPr anchor="b">
            <a:noAutofit/>
          </a:bodyPr>
          <a:lstStyle>
            <a:lvl1pPr>
              <a:buNone/>
              <a:defRPr sz="2200" b="1">
                <a:effectLst>
                  <a:outerShdw blurRad="30000" dist="30000" dir="2700000" algn="tl" rotWithShape="0">
                    <a:schemeClr val="bg2">
                      <a:shade val="45000"/>
                      <a:satMod val="150000"/>
                      <a:alpha val="90000"/>
                    </a:schemeClr>
                  </a:outerShdw>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667000"/>
            <a:ext cx="4040188" cy="3657600"/>
          </a:xfrm>
        </p:spPr>
        <p:txBody>
          <a:bodyPr/>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4"/>
          </p:nvPr>
        </p:nvSpPr>
        <p:spPr>
          <a:xfrm>
            <a:off x="4645025" y="2667000"/>
            <a:ext cx="4041775" cy="3657600"/>
          </a:xfrm>
        </p:spPr>
        <p:txBody>
          <a:bodyPr/>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FAEF64B-A8FD-4194-B302-B7DFA4C10853}" type="datetimeFigureOut">
              <a:rPr lang="en-US" smtClean="0"/>
              <a:pPr/>
              <a:t>7/1/2013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F1D54CB5-AD1D-432B-9CD7-4C110B2C38E5}"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143000"/>
          </a:xfrm>
          <a:effectLst/>
        </p:spPr>
        <p:txBody>
          <a:bodyPr tIns="9144" bIns="9144" anchor="b"/>
          <a:lstStyle>
            <a:lvl1pPr>
              <a:defRPr sz="4800" cap="none" baseline="0">
                <a:effectLst>
                  <a:outerShdw blurRad="30000" dist="30000" dir="2700000" algn="tl" rotWithShape="0">
                    <a:schemeClr val="bg2">
                      <a:shade val="45000"/>
                      <a:satMod val="150000"/>
                      <a:alpha val="90000"/>
                    </a:schemeClr>
                  </a:outerShdw>
                </a:effectLst>
              </a:defRPr>
            </a:lvl1p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2FAEF64B-A8FD-4194-B302-B7DFA4C10853}" type="datetimeFigureOut">
              <a:rPr lang="en-US" smtClean="0"/>
              <a:pPr/>
              <a:t>7/1/2013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F1D54CB5-AD1D-432B-9CD7-4C110B2C38E5}"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FAEF64B-A8FD-4194-B302-B7DFA4C10853}" type="datetimeFigureOut">
              <a:rPr lang="en-US" smtClean="0"/>
              <a:pPr/>
              <a:t>7/1/2013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F1D54CB5-AD1D-432B-9CD7-4C110B2C38E5}"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1440"/>
            <a:ext cx="8229600" cy="914400"/>
          </a:xfrm>
        </p:spPr>
        <p:txBody>
          <a:bodyPr tIns="0" bIns="0" anchor="b"/>
          <a:lstStyle>
            <a:lvl1pPr algn="l">
              <a:buNone/>
              <a:defRPr sz="5000" b="1"/>
            </a:lvl1pPr>
          </a:lstStyle>
          <a:p>
            <a:r>
              <a:rPr lang="en-US" smtClean="0"/>
              <a:t>Click to edit Master title style</a:t>
            </a:r>
            <a:endParaRPr lang="en-US" dirty="0"/>
          </a:p>
        </p:txBody>
      </p:sp>
      <p:sp>
        <p:nvSpPr>
          <p:cNvPr id="3" name="Text Placeholder 2"/>
          <p:cNvSpPr>
            <a:spLocks noGrp="1"/>
          </p:cNvSpPr>
          <p:nvPr>
            <p:ph type="body" idx="2"/>
          </p:nvPr>
        </p:nvSpPr>
        <p:spPr>
          <a:xfrm>
            <a:off x="457200" y="1133856"/>
            <a:ext cx="2590800" cy="5181600"/>
          </a:xfrm>
        </p:spPr>
        <p:txBody>
          <a:bodyPr lIns="45720" tIns="45720" rIns="0"/>
          <a:lstStyle>
            <a:lvl1pPr marL="0" indent="0">
              <a:spcBef>
                <a:spcPts val="300"/>
              </a:spcBef>
              <a:buNone/>
              <a:defRPr sz="18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3429000" y="1133472"/>
            <a:ext cx="5257800" cy="5191128"/>
          </a:xfrm>
        </p:spPr>
        <p:txBody>
          <a:bodyPr/>
          <a:lstStyle>
            <a:lvl1pPr algn="l">
              <a:defRPr sz="3000"/>
            </a:lvl1pPr>
            <a:lvl2pPr algn="l">
              <a:defRPr sz="2800"/>
            </a:lvl2pPr>
            <a:lvl3pPr algn="l">
              <a:defRPr sz="2400"/>
            </a:lvl3pPr>
            <a:lvl4pPr algn="l">
              <a:defRPr sz="2000"/>
            </a:lvl4pPr>
            <a:lvl5pPr algn="l">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2FAEF64B-A8FD-4194-B302-B7DFA4C10853}" type="datetimeFigureOut">
              <a:rPr lang="en-US" smtClean="0"/>
              <a:pPr/>
              <a:t>7/1/2013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F1D54CB5-AD1D-432B-9CD7-4C110B2C38E5}"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76240" y="1981200"/>
            <a:ext cx="3429000" cy="522288"/>
          </a:xfrm>
        </p:spPr>
        <p:txBody>
          <a:bodyPr tIns="0" bIns="0" anchor="b"/>
          <a:lstStyle>
            <a:lvl1pPr algn="r">
              <a:buNone/>
              <a:defRPr sz="2000" b="1"/>
            </a:lvl1pPr>
          </a:lstStyle>
          <a:p>
            <a:r>
              <a:rPr lang="en-US" smtClean="0"/>
              <a:t>Click to edit Master title style</a:t>
            </a:r>
            <a:endParaRPr lang="en-US" dirty="0"/>
          </a:p>
        </p:txBody>
      </p:sp>
      <p:sp>
        <p:nvSpPr>
          <p:cNvPr id="3" name="Picture Placeholder 2"/>
          <p:cNvSpPr>
            <a:spLocks noGrp="1"/>
          </p:cNvSpPr>
          <p:nvPr>
            <p:ph type="pic" idx="1"/>
          </p:nvPr>
        </p:nvSpPr>
        <p:spPr>
          <a:xfrm>
            <a:off x="4093368" y="1066800"/>
            <a:ext cx="4572000" cy="4572000"/>
          </a:xfrm>
          <a:solidFill>
            <a:schemeClr val="bg2">
              <a:shade val="75000"/>
            </a:schemeClr>
          </a:solidFill>
          <a:ln w="60325">
            <a:solidFill>
              <a:srgbClr val="FFFFFF"/>
            </a:solidFill>
            <a:miter lim="800000"/>
          </a:ln>
          <a:effectLst>
            <a:outerShdw blurRad="36195" dist="10000" dir="5400000" algn="tl" rotWithShape="0">
              <a:srgbClr val="000000">
                <a:alpha val="75000"/>
              </a:srgbClr>
            </a:outerShdw>
            <a:reflection stA="21000" endA="500" endPos="10000" dist="20000" dir="5400000" sy="-100000" algn="bl" rotWithShape="0"/>
          </a:effectLst>
        </p:spPr>
        <p:txBody>
          <a:bodyPr/>
          <a:lstStyle>
            <a:lvl1pPr>
              <a:buNone/>
              <a:defRPr sz="3200"/>
            </a:lvl1pPr>
          </a:lstStyle>
          <a:p>
            <a:r>
              <a:rPr lang="en-US" dirty="0" smtClean="0"/>
              <a:t>Click icon to add picture</a:t>
            </a:r>
            <a:endParaRPr lang="en-US" dirty="0"/>
          </a:p>
        </p:txBody>
      </p:sp>
      <p:sp>
        <p:nvSpPr>
          <p:cNvPr id="4" name="Text Placeholder 3"/>
          <p:cNvSpPr>
            <a:spLocks noGrp="1"/>
          </p:cNvSpPr>
          <p:nvPr>
            <p:ph type="body" sz="half" idx="2"/>
          </p:nvPr>
        </p:nvSpPr>
        <p:spPr>
          <a:xfrm>
            <a:off x="376240" y="2543176"/>
            <a:ext cx="3429000" cy="914400"/>
          </a:xfrm>
        </p:spPr>
        <p:txBody>
          <a:bodyPr lIns="0" tIns="0" rIns="0" bIns="0" anchor="t"/>
          <a:lstStyle>
            <a:lvl1pPr indent="0" algn="r">
              <a:spcBef>
                <a:spcPts val="300"/>
              </a:spcBef>
              <a:buFontTx/>
              <a:buNone/>
              <a:defRPr sz="1400" baseline="0"/>
            </a:lvl1pPr>
            <a:lvl2pPr>
              <a:buFontTx/>
              <a:buNone/>
              <a:defRPr sz="1200"/>
            </a:lvl2pPr>
            <a:lvl3pPr>
              <a:buFontTx/>
              <a:buNone/>
              <a:defRPr sz="1000"/>
            </a:lvl3pPr>
            <a:lvl4pPr>
              <a:buFontTx/>
              <a:buNone/>
              <a:defRPr sz="900"/>
            </a:lvl4pPr>
            <a:lvl5pPr>
              <a:buFontTx/>
              <a:buNone/>
              <a:defRPr sz="900"/>
            </a:lvl5pPr>
          </a:lstStyle>
          <a:p>
            <a:pPr lvl="0"/>
            <a:r>
              <a:rPr lang="en-US" smtClean="0"/>
              <a:t>Click to edit Master text styles</a:t>
            </a:r>
          </a:p>
        </p:txBody>
      </p:sp>
      <p:sp>
        <p:nvSpPr>
          <p:cNvPr id="5" name="Date Placeholder 4"/>
          <p:cNvSpPr>
            <a:spLocks noGrp="1"/>
          </p:cNvSpPr>
          <p:nvPr>
            <p:ph type="dt" sz="half" idx="10"/>
          </p:nvPr>
        </p:nvSpPr>
        <p:spPr/>
        <p:txBody>
          <a:bodyPr/>
          <a:lstStyle/>
          <a:p>
            <a:fld id="{2FAEF64B-A8FD-4194-B302-B7DFA4C10853}" type="datetimeFigureOut">
              <a:rPr lang="en-US" smtClean="0"/>
              <a:pPr/>
              <a:t>7/1/2013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8153400" y="6356350"/>
            <a:ext cx="533400" cy="365125"/>
          </a:xfrm>
        </p:spPr>
        <p:txBody>
          <a:bodyPr/>
          <a:lstStyle/>
          <a:p>
            <a:fld id="{F1D54CB5-AD1D-432B-9CD7-4C110B2C38E5}"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Flowchart: Document 6"/>
          <p:cNvSpPr/>
          <p:nvPr/>
        </p:nvSpPr>
        <p:spPr>
          <a:xfrm rot="10800000">
            <a:off x="1" y="1142899"/>
            <a:ext cx="9144000" cy="5562705"/>
          </a:xfrm>
          <a:custGeom>
            <a:avLst/>
            <a:gdLst>
              <a:gd name="connsiteX0" fmla="*/ 0 w 21600"/>
              <a:gd name="connsiteY0" fmla="*/ 0 h 19378"/>
              <a:gd name="connsiteX1" fmla="*/ 21600 w 21600"/>
              <a:gd name="connsiteY1" fmla="*/ 0 h 19378"/>
              <a:gd name="connsiteX2" fmla="*/ 21600 w 21600"/>
              <a:gd name="connsiteY2" fmla="*/ 17322 h 19378"/>
              <a:gd name="connsiteX3" fmla="*/ 0 w 21600"/>
              <a:gd name="connsiteY3" fmla="*/ 19378 h 19378"/>
              <a:gd name="connsiteX4" fmla="*/ 0 w 21600"/>
              <a:gd name="connsiteY4" fmla="*/ 0 h 19378"/>
              <a:gd name="connsiteX0" fmla="*/ 0 w 21600"/>
              <a:gd name="connsiteY0" fmla="*/ 0 h 19378"/>
              <a:gd name="connsiteX1" fmla="*/ 21600 w 21600"/>
              <a:gd name="connsiteY1" fmla="*/ 0 h 19378"/>
              <a:gd name="connsiteX2" fmla="*/ 21600 w 21600"/>
              <a:gd name="connsiteY2" fmla="*/ 17322 h 19378"/>
              <a:gd name="connsiteX3" fmla="*/ 0 w 21600"/>
              <a:gd name="connsiteY3" fmla="*/ 19378 h 19378"/>
              <a:gd name="connsiteX4" fmla="*/ 0 w 21600"/>
              <a:gd name="connsiteY4" fmla="*/ 0 h 19378"/>
              <a:gd name="connsiteX0" fmla="*/ 0 w 21600"/>
              <a:gd name="connsiteY0" fmla="*/ 0 h 19378"/>
              <a:gd name="connsiteX1" fmla="*/ 21600 w 21600"/>
              <a:gd name="connsiteY1" fmla="*/ 0 h 19378"/>
              <a:gd name="connsiteX2" fmla="*/ 21600 w 21600"/>
              <a:gd name="connsiteY2" fmla="*/ 17322 h 19378"/>
              <a:gd name="connsiteX3" fmla="*/ 0 w 21600"/>
              <a:gd name="connsiteY3" fmla="*/ 19378 h 19378"/>
              <a:gd name="connsiteX4" fmla="*/ 0 w 21600"/>
              <a:gd name="connsiteY4" fmla="*/ 0 h 19378"/>
              <a:gd name="connsiteX0" fmla="*/ 0 w 21600"/>
              <a:gd name="connsiteY0" fmla="*/ 0 h 19974"/>
              <a:gd name="connsiteX1" fmla="*/ 21600 w 21600"/>
              <a:gd name="connsiteY1" fmla="*/ 0 h 19974"/>
              <a:gd name="connsiteX2" fmla="*/ 21600 w 21600"/>
              <a:gd name="connsiteY2" fmla="*/ 17322 h 19974"/>
              <a:gd name="connsiteX3" fmla="*/ 0 w 21600"/>
              <a:gd name="connsiteY3" fmla="*/ 19974 h 19974"/>
              <a:gd name="connsiteX4" fmla="*/ 0 w 21600"/>
              <a:gd name="connsiteY4" fmla="*/ 0 h 19974"/>
              <a:gd name="connsiteX0" fmla="*/ 0 w 21600"/>
              <a:gd name="connsiteY0" fmla="*/ 0 h 19974"/>
              <a:gd name="connsiteX1" fmla="*/ 21600 w 21600"/>
              <a:gd name="connsiteY1" fmla="*/ 0 h 19974"/>
              <a:gd name="connsiteX2" fmla="*/ 21600 w 21600"/>
              <a:gd name="connsiteY2" fmla="*/ 17322 h 19974"/>
              <a:gd name="connsiteX3" fmla="*/ 0 w 21600"/>
              <a:gd name="connsiteY3" fmla="*/ 19974 h 19974"/>
              <a:gd name="connsiteX4" fmla="*/ 0 w 21600"/>
              <a:gd name="connsiteY4" fmla="*/ 0 h 19974"/>
              <a:gd name="connsiteX0" fmla="*/ 0 w 21600"/>
              <a:gd name="connsiteY0" fmla="*/ 0 h 19974"/>
              <a:gd name="connsiteX1" fmla="*/ 21600 w 21600"/>
              <a:gd name="connsiteY1" fmla="*/ 0 h 19974"/>
              <a:gd name="connsiteX2" fmla="*/ 21600 w 21600"/>
              <a:gd name="connsiteY2" fmla="*/ 17322 h 19974"/>
              <a:gd name="connsiteX3" fmla="*/ 0 w 21600"/>
              <a:gd name="connsiteY3" fmla="*/ 19974 h 19974"/>
              <a:gd name="connsiteX4" fmla="*/ 0 w 21600"/>
              <a:gd name="connsiteY4" fmla="*/ 0 h 19974"/>
              <a:gd name="connsiteX0" fmla="*/ 0 w 21600"/>
              <a:gd name="connsiteY0" fmla="*/ 0 h 20252"/>
              <a:gd name="connsiteX1" fmla="*/ 21600 w 21600"/>
              <a:gd name="connsiteY1" fmla="*/ 0 h 20252"/>
              <a:gd name="connsiteX2" fmla="*/ 21600 w 21600"/>
              <a:gd name="connsiteY2" fmla="*/ 17322 h 20252"/>
              <a:gd name="connsiteX3" fmla="*/ 0 w 21600"/>
              <a:gd name="connsiteY3" fmla="*/ 20252 h 20252"/>
              <a:gd name="connsiteX4" fmla="*/ 0 w 21600"/>
              <a:gd name="connsiteY4" fmla="*/ 0 h 20252"/>
              <a:gd name="connsiteX0" fmla="*/ 0 w 21600"/>
              <a:gd name="connsiteY0" fmla="*/ 0 h 20252"/>
              <a:gd name="connsiteX1" fmla="*/ 21600 w 21600"/>
              <a:gd name="connsiteY1" fmla="*/ 0 h 20252"/>
              <a:gd name="connsiteX2" fmla="*/ 21600 w 21600"/>
              <a:gd name="connsiteY2" fmla="*/ 17322 h 20252"/>
              <a:gd name="connsiteX3" fmla="*/ 0 w 21600"/>
              <a:gd name="connsiteY3" fmla="*/ 20252 h 20252"/>
              <a:gd name="connsiteX4" fmla="*/ 0 w 21600"/>
              <a:gd name="connsiteY4" fmla="*/ 0 h 20252"/>
            </a:gdLst>
            <a:ahLst/>
            <a:cxnLst>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Lst>
            <a:rect l="l" t="t" r="r" b="b"/>
            <a:pathLst>
              <a:path w="21600" h="20252">
                <a:moveTo>
                  <a:pt x="0" y="0"/>
                </a:moveTo>
                <a:lnTo>
                  <a:pt x="21600" y="0"/>
                </a:lnTo>
                <a:lnTo>
                  <a:pt x="21600" y="17322"/>
                </a:lnTo>
                <a:cubicBezTo>
                  <a:pt x="10800" y="17322"/>
                  <a:pt x="10056" y="24231"/>
                  <a:pt x="0" y="20252"/>
                </a:cubicBezTo>
                <a:lnTo>
                  <a:pt x="0" y="0"/>
                </a:lnTo>
                <a:close/>
              </a:path>
            </a:pathLst>
          </a:custGeom>
          <a:gradFill>
            <a:gsLst>
              <a:gs pos="100000">
                <a:schemeClr val="bg2">
                  <a:tint val="55000"/>
                  <a:satMod val="1800000"/>
                  <a:alpha val="55000"/>
                </a:schemeClr>
              </a:gs>
              <a:gs pos="65000">
                <a:schemeClr val="bg2">
                  <a:shade val="100000"/>
                  <a:satMod val="600000"/>
                  <a:alpha val="0"/>
                </a:schemeClr>
              </a:gs>
            </a:gsLst>
            <a:lin ang="4800000" scaled="1"/>
          </a:gradFill>
          <a:ln w="317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8" name="Flowchart: Document 7"/>
          <p:cNvSpPr/>
          <p:nvPr/>
        </p:nvSpPr>
        <p:spPr>
          <a:xfrm rot="10800000">
            <a:off x="1" y="1341133"/>
            <a:ext cx="9144000" cy="4480425"/>
          </a:xfrm>
          <a:custGeom>
            <a:avLst/>
            <a:gdLst>
              <a:gd name="connsiteX0" fmla="*/ 0 w 21600"/>
              <a:gd name="connsiteY0" fmla="*/ 0 h 18944"/>
              <a:gd name="connsiteX1" fmla="*/ 21600 w 21600"/>
              <a:gd name="connsiteY1" fmla="*/ 0 h 18944"/>
              <a:gd name="connsiteX2" fmla="*/ 21600 w 21600"/>
              <a:gd name="connsiteY2" fmla="*/ 17322 h 18944"/>
              <a:gd name="connsiteX3" fmla="*/ 0 w 21600"/>
              <a:gd name="connsiteY3" fmla="*/ 18944 h 18944"/>
              <a:gd name="connsiteX4" fmla="*/ 0 w 21600"/>
              <a:gd name="connsiteY4" fmla="*/ 0 h 18944"/>
              <a:gd name="connsiteX0" fmla="*/ 0 w 21600"/>
              <a:gd name="connsiteY0" fmla="*/ 0 h 18944"/>
              <a:gd name="connsiteX1" fmla="*/ 21600 w 21600"/>
              <a:gd name="connsiteY1" fmla="*/ 0 h 18944"/>
              <a:gd name="connsiteX2" fmla="*/ 21600 w 21600"/>
              <a:gd name="connsiteY2" fmla="*/ 17322 h 18944"/>
              <a:gd name="connsiteX3" fmla="*/ 0 w 21600"/>
              <a:gd name="connsiteY3" fmla="*/ 18944 h 18944"/>
              <a:gd name="connsiteX4" fmla="*/ 0 w 21600"/>
              <a:gd name="connsiteY4" fmla="*/ 0 h 18944"/>
              <a:gd name="connsiteX0" fmla="*/ 0 w 21600"/>
              <a:gd name="connsiteY0" fmla="*/ 0 h 19350"/>
              <a:gd name="connsiteX1" fmla="*/ 21600 w 21600"/>
              <a:gd name="connsiteY1" fmla="*/ 0 h 19350"/>
              <a:gd name="connsiteX2" fmla="*/ 21600 w 21600"/>
              <a:gd name="connsiteY2" fmla="*/ 17322 h 19350"/>
              <a:gd name="connsiteX3" fmla="*/ 0 w 21600"/>
              <a:gd name="connsiteY3" fmla="*/ 19350 h 19350"/>
              <a:gd name="connsiteX4" fmla="*/ 0 w 21600"/>
              <a:gd name="connsiteY4" fmla="*/ 0 h 19350"/>
              <a:gd name="connsiteX0" fmla="*/ 0 w 21600"/>
              <a:gd name="connsiteY0" fmla="*/ 0 h 19350"/>
              <a:gd name="connsiteX1" fmla="*/ 21600 w 21600"/>
              <a:gd name="connsiteY1" fmla="*/ 0 h 19350"/>
              <a:gd name="connsiteX2" fmla="*/ 21600 w 21600"/>
              <a:gd name="connsiteY2" fmla="*/ 17322 h 19350"/>
              <a:gd name="connsiteX3" fmla="*/ 0 w 21600"/>
              <a:gd name="connsiteY3" fmla="*/ 19350 h 19350"/>
              <a:gd name="connsiteX4" fmla="*/ 0 w 21600"/>
              <a:gd name="connsiteY4" fmla="*/ 0 h 19350"/>
              <a:gd name="connsiteX0" fmla="*/ 0 w 21600"/>
              <a:gd name="connsiteY0" fmla="*/ 0 h 19350"/>
              <a:gd name="connsiteX1" fmla="*/ 21600 w 21600"/>
              <a:gd name="connsiteY1" fmla="*/ 0 h 19350"/>
              <a:gd name="connsiteX2" fmla="*/ 21600 w 21600"/>
              <a:gd name="connsiteY2" fmla="*/ 17322 h 19350"/>
              <a:gd name="connsiteX3" fmla="*/ 0 w 21600"/>
              <a:gd name="connsiteY3" fmla="*/ 19350 h 19350"/>
              <a:gd name="connsiteX4" fmla="*/ 0 w 21600"/>
              <a:gd name="connsiteY4" fmla="*/ 0 h 19350"/>
              <a:gd name="connsiteX0" fmla="*/ 0 w 21600"/>
              <a:gd name="connsiteY0" fmla="*/ 0 h 19350"/>
              <a:gd name="connsiteX1" fmla="*/ 21600 w 21600"/>
              <a:gd name="connsiteY1" fmla="*/ 0 h 19350"/>
              <a:gd name="connsiteX2" fmla="*/ 21600 w 21600"/>
              <a:gd name="connsiteY2" fmla="*/ 17322 h 19350"/>
              <a:gd name="connsiteX3" fmla="*/ 0 w 21600"/>
              <a:gd name="connsiteY3" fmla="*/ 19350 h 19350"/>
              <a:gd name="connsiteX4" fmla="*/ 0 w 21600"/>
              <a:gd name="connsiteY4" fmla="*/ 0 h 19350"/>
              <a:gd name="connsiteX0" fmla="*/ 0 w 21600"/>
              <a:gd name="connsiteY0" fmla="*/ 0 h 19691"/>
              <a:gd name="connsiteX1" fmla="*/ 21600 w 21600"/>
              <a:gd name="connsiteY1" fmla="*/ 0 h 19691"/>
              <a:gd name="connsiteX2" fmla="*/ 21600 w 21600"/>
              <a:gd name="connsiteY2" fmla="*/ 17322 h 19691"/>
              <a:gd name="connsiteX3" fmla="*/ 0 w 21600"/>
              <a:gd name="connsiteY3" fmla="*/ 19691 h 19691"/>
              <a:gd name="connsiteX4" fmla="*/ 0 w 21600"/>
              <a:gd name="connsiteY4" fmla="*/ 0 h 19691"/>
              <a:gd name="connsiteX0" fmla="*/ 0 w 21600"/>
              <a:gd name="connsiteY0" fmla="*/ 0 h 19691"/>
              <a:gd name="connsiteX1" fmla="*/ 21600 w 21600"/>
              <a:gd name="connsiteY1" fmla="*/ 0 h 19691"/>
              <a:gd name="connsiteX2" fmla="*/ 21600 w 21600"/>
              <a:gd name="connsiteY2" fmla="*/ 17322 h 19691"/>
              <a:gd name="connsiteX3" fmla="*/ 0 w 21600"/>
              <a:gd name="connsiteY3" fmla="*/ 19691 h 19691"/>
              <a:gd name="connsiteX4" fmla="*/ 0 w 21600"/>
              <a:gd name="connsiteY4" fmla="*/ 0 h 19691"/>
              <a:gd name="connsiteX0" fmla="*/ 0 w 21600"/>
              <a:gd name="connsiteY0" fmla="*/ 0 h 20032"/>
              <a:gd name="connsiteX1" fmla="*/ 21600 w 21600"/>
              <a:gd name="connsiteY1" fmla="*/ 0 h 20032"/>
              <a:gd name="connsiteX2" fmla="*/ 21600 w 21600"/>
              <a:gd name="connsiteY2" fmla="*/ 17322 h 20032"/>
              <a:gd name="connsiteX3" fmla="*/ 0 w 21600"/>
              <a:gd name="connsiteY3" fmla="*/ 20032 h 20032"/>
              <a:gd name="connsiteX4" fmla="*/ 0 w 21600"/>
              <a:gd name="connsiteY4" fmla="*/ 0 h 20032"/>
              <a:gd name="connsiteX0" fmla="*/ 0 w 21600"/>
              <a:gd name="connsiteY0" fmla="*/ 0 h 20032"/>
              <a:gd name="connsiteX1" fmla="*/ 21600 w 21600"/>
              <a:gd name="connsiteY1" fmla="*/ 0 h 20032"/>
              <a:gd name="connsiteX2" fmla="*/ 21600 w 21600"/>
              <a:gd name="connsiteY2" fmla="*/ 17322 h 20032"/>
              <a:gd name="connsiteX3" fmla="*/ 0 w 21600"/>
              <a:gd name="connsiteY3" fmla="*/ 20032 h 20032"/>
              <a:gd name="connsiteX4" fmla="*/ 0 w 21600"/>
              <a:gd name="connsiteY4" fmla="*/ 0 h 20032"/>
              <a:gd name="connsiteX0" fmla="*/ 0 w 21600"/>
              <a:gd name="connsiteY0" fmla="*/ 0 h 20032"/>
              <a:gd name="connsiteX1" fmla="*/ 21600 w 21600"/>
              <a:gd name="connsiteY1" fmla="*/ 0 h 20032"/>
              <a:gd name="connsiteX2" fmla="*/ 21600 w 21600"/>
              <a:gd name="connsiteY2" fmla="*/ 17322 h 20032"/>
              <a:gd name="connsiteX3" fmla="*/ 0 w 21600"/>
              <a:gd name="connsiteY3" fmla="*/ 20032 h 20032"/>
              <a:gd name="connsiteX4" fmla="*/ 0 w 21600"/>
              <a:gd name="connsiteY4" fmla="*/ 0 h 20032"/>
              <a:gd name="connsiteX0" fmla="*/ 0 w 21600"/>
              <a:gd name="connsiteY0" fmla="*/ 0 h 20032"/>
              <a:gd name="connsiteX1" fmla="*/ 21600 w 21600"/>
              <a:gd name="connsiteY1" fmla="*/ 0 h 20032"/>
              <a:gd name="connsiteX2" fmla="*/ 21600 w 21600"/>
              <a:gd name="connsiteY2" fmla="*/ 17322 h 20032"/>
              <a:gd name="connsiteX3" fmla="*/ 0 w 21600"/>
              <a:gd name="connsiteY3" fmla="*/ 20032 h 20032"/>
              <a:gd name="connsiteX4" fmla="*/ 0 w 21600"/>
              <a:gd name="connsiteY4" fmla="*/ 0 h 20032"/>
              <a:gd name="connsiteX0" fmla="*/ 0 w 21600"/>
              <a:gd name="connsiteY0" fmla="*/ 0 h 20032"/>
              <a:gd name="connsiteX1" fmla="*/ 21600 w 21600"/>
              <a:gd name="connsiteY1" fmla="*/ 0 h 20032"/>
              <a:gd name="connsiteX2" fmla="*/ 21600 w 21600"/>
              <a:gd name="connsiteY2" fmla="*/ 17322 h 20032"/>
              <a:gd name="connsiteX3" fmla="*/ 0 w 21600"/>
              <a:gd name="connsiteY3" fmla="*/ 20032 h 20032"/>
              <a:gd name="connsiteX4" fmla="*/ 0 w 21600"/>
              <a:gd name="connsiteY4" fmla="*/ 0 h 20032"/>
            </a:gdLst>
            <a:ahLst/>
            <a:cxnLst>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 ang="0">
                <a:pos x="connsiteX0" y="connsiteY0"/>
              </a:cxn>
              <a:cxn ang="0">
                <a:pos x="connsiteX1" y="connsiteY1"/>
              </a:cxn>
              <a:cxn ang="0">
                <a:pos x="connsiteX2" y="connsiteY2"/>
              </a:cxn>
              <a:cxn ang="0">
                <a:pos x="connsiteX3" y="connsiteY3"/>
              </a:cxn>
              <a:cxn ang="0">
                <a:pos x="connsiteX4" y="connsiteY4"/>
              </a:cxn>
            </a:cxnLst>
            <a:rect l="l" t="t" r="r" b="b"/>
            <a:pathLst>
              <a:path w="21600" h="20032">
                <a:moveTo>
                  <a:pt x="0" y="0"/>
                </a:moveTo>
                <a:lnTo>
                  <a:pt x="21600" y="0"/>
                </a:lnTo>
                <a:lnTo>
                  <a:pt x="21600" y="17322"/>
                </a:lnTo>
                <a:cubicBezTo>
                  <a:pt x="10800" y="17322"/>
                  <a:pt x="8684" y="24776"/>
                  <a:pt x="0" y="20032"/>
                </a:cubicBezTo>
                <a:lnTo>
                  <a:pt x="0" y="0"/>
                </a:lnTo>
                <a:close/>
              </a:path>
            </a:pathLst>
          </a:custGeom>
          <a:gradFill>
            <a:gsLst>
              <a:gs pos="100000">
                <a:schemeClr val="bg2">
                  <a:tint val="40000"/>
                  <a:satMod val="1900000"/>
                  <a:alpha val="30000"/>
                </a:schemeClr>
              </a:gs>
              <a:gs pos="65000">
                <a:schemeClr val="bg2">
                  <a:shade val="100000"/>
                  <a:satMod val="600000"/>
                  <a:alpha val="0"/>
                </a:schemeClr>
              </a:gs>
            </a:gsLst>
            <a:lin ang="4800000" scaled="1"/>
          </a:gradFill>
          <a:ln w="31750" cap="sq"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endParaRPr lang="en-US" dirty="0"/>
          </a:p>
        </p:txBody>
      </p:sp>
      <p:sp>
        <p:nvSpPr>
          <p:cNvPr id="9" name="Title Placeholder 8"/>
          <p:cNvSpPr>
            <a:spLocks noGrp="1"/>
          </p:cNvSpPr>
          <p:nvPr>
            <p:ph type="title"/>
          </p:nvPr>
        </p:nvSpPr>
        <p:spPr>
          <a:xfrm>
            <a:off x="457200" y="533400"/>
            <a:ext cx="8229600" cy="1524000"/>
          </a:xfrm>
          <a:prstGeom prst="rect">
            <a:avLst/>
          </a:prstGeom>
        </p:spPr>
        <p:txBody>
          <a:bodyPr vert="horz" lIns="0" tIns="9144" rIns="0" bIns="9144" anchor="b">
            <a:normAutofit/>
          </a:bodyPr>
          <a:lstStyle/>
          <a:p>
            <a:r>
              <a:rPr lang="en-US" smtClean="0"/>
              <a:t>Click to edit Master title style</a:t>
            </a:r>
            <a:endParaRPr lang="en-US" dirty="0"/>
          </a:p>
        </p:txBody>
      </p:sp>
      <p:sp>
        <p:nvSpPr>
          <p:cNvPr id="30" name="Text Placeholder 29"/>
          <p:cNvSpPr>
            <a:spLocks noGrp="1"/>
          </p:cNvSpPr>
          <p:nvPr>
            <p:ph type="body" idx="1"/>
          </p:nvPr>
        </p:nvSpPr>
        <p:spPr>
          <a:xfrm>
            <a:off x="457200" y="2179637"/>
            <a:ext cx="8229600" cy="4114800"/>
          </a:xfrm>
          <a:prstGeom prst="rect">
            <a:avLst/>
          </a:prstGeom>
        </p:spPr>
        <p:txBody>
          <a:bodyPr vert="horz" lIns="9144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Date Placeholder 9"/>
          <p:cNvSpPr>
            <a:spLocks noGrp="1"/>
          </p:cNvSpPr>
          <p:nvPr>
            <p:ph type="dt" sz="half" idx="2"/>
          </p:nvPr>
        </p:nvSpPr>
        <p:spPr>
          <a:xfrm>
            <a:off x="457200" y="6356350"/>
            <a:ext cx="1981200" cy="365125"/>
          </a:xfrm>
          <a:prstGeom prst="rect">
            <a:avLst/>
          </a:prstGeom>
        </p:spPr>
        <p:txBody>
          <a:bodyPr vert="horz" anchor="b"/>
          <a:lstStyle>
            <a:lvl1pPr algn="ctr">
              <a:defRPr sz="1200">
                <a:solidFill>
                  <a:schemeClr val="tx2">
                    <a:shade val="50000"/>
                  </a:schemeClr>
                </a:solidFill>
              </a:defRPr>
            </a:lvl1pPr>
          </a:lstStyle>
          <a:p>
            <a:fld id="{2FAEF64B-A8FD-4194-B302-B7DFA4C10853}" type="datetimeFigureOut">
              <a:rPr lang="en-US" smtClean="0"/>
              <a:pPr/>
              <a:t>7/1/2013</a:t>
            </a:fld>
            <a:endParaRPr lang="en-US" dirty="0"/>
          </a:p>
        </p:txBody>
      </p:sp>
      <p:sp>
        <p:nvSpPr>
          <p:cNvPr id="22" name="Footer Placeholder 21"/>
          <p:cNvSpPr>
            <a:spLocks noGrp="1"/>
          </p:cNvSpPr>
          <p:nvPr>
            <p:ph type="ftr" sz="quarter" idx="3"/>
          </p:nvPr>
        </p:nvSpPr>
        <p:spPr>
          <a:xfrm>
            <a:off x="2438400" y="6356350"/>
            <a:ext cx="2895600" cy="365125"/>
          </a:xfrm>
          <a:prstGeom prst="rect">
            <a:avLst/>
          </a:prstGeom>
        </p:spPr>
        <p:txBody>
          <a:bodyPr vert="horz" lIns="0" anchor="b"/>
          <a:lstStyle>
            <a:lvl1pPr algn="l">
              <a:defRPr sz="1200">
                <a:solidFill>
                  <a:schemeClr val="tx2">
                    <a:shade val="50000"/>
                  </a:schemeClr>
                </a:solidFill>
              </a:defRPr>
            </a:lvl1pPr>
          </a:lstStyle>
          <a:p>
            <a:endParaRPr lang="en-US" dirty="0"/>
          </a:p>
        </p:txBody>
      </p:sp>
      <p:sp>
        <p:nvSpPr>
          <p:cNvPr id="18" name="Slide Number Placeholder 17"/>
          <p:cNvSpPr>
            <a:spLocks noGrp="1"/>
          </p:cNvSpPr>
          <p:nvPr>
            <p:ph type="sldNum" sz="quarter" idx="4"/>
          </p:nvPr>
        </p:nvSpPr>
        <p:spPr>
          <a:xfrm>
            <a:off x="8153400" y="6356350"/>
            <a:ext cx="533400" cy="365125"/>
          </a:xfrm>
          <a:prstGeom prst="rect">
            <a:avLst/>
          </a:prstGeom>
        </p:spPr>
        <p:txBody>
          <a:bodyPr vert="horz" lIns="91440" rIns="0" anchor="b"/>
          <a:lstStyle>
            <a:lvl1pPr algn="r">
              <a:defRPr sz="1400">
                <a:solidFill>
                  <a:schemeClr val="tx2">
                    <a:shade val="50000"/>
                  </a:schemeClr>
                </a:solidFill>
              </a:defRPr>
            </a:lvl1pPr>
          </a:lstStyle>
          <a:p>
            <a:fld id="{F1D54CB5-AD1D-432B-9CD7-4C110B2C38E5}" type="slidenum">
              <a:rPr lang="en-US" smtClean="0"/>
              <a:pPr/>
              <a:t>‹#›</a:t>
            </a:fld>
            <a:endParaRPr lang="en-US" dirty="0"/>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sz="4800" b="1" kern="1200">
          <a:ln w="500">
            <a:solidFill>
              <a:schemeClr val="tx2">
                <a:shade val="20000"/>
                <a:satMod val="350000"/>
              </a:schemeClr>
            </a:solidFill>
          </a:ln>
          <a:solidFill>
            <a:schemeClr val="tx2">
              <a:tint val="100000"/>
              <a:satMod val="250000"/>
            </a:schemeClr>
          </a:solidFill>
          <a:effectLst>
            <a:outerShdw blurRad="30000" dist="30000" dir="2700000" algn="tl" rotWithShape="0">
              <a:schemeClr val="bg2">
                <a:shade val="45000"/>
                <a:satMod val="150000"/>
                <a:alpha val="90000"/>
              </a:schemeClr>
            </a:outerShdw>
          </a:effectLst>
          <a:latin typeface="+mj-lt"/>
          <a:ea typeface="+mj-ea"/>
          <a:cs typeface="+mj-cs"/>
        </a:defRPr>
      </a:lvl1pPr>
    </p:titleStyle>
    <p:bodyStyle>
      <a:lvl1pPr marL="320040" indent="-320040" algn="l" rtl="0" eaLnBrk="1" latinLnBrk="0" hangingPunct="1">
        <a:spcBef>
          <a:spcPct val="20000"/>
        </a:spcBef>
        <a:buClr>
          <a:schemeClr val="accent1"/>
        </a:buClr>
        <a:buSzPct val="70000"/>
        <a:buFont typeface="Wingdings 2"/>
        <a:buChar char=""/>
        <a:defRPr sz="3000" kern="1200">
          <a:solidFill>
            <a:schemeClr val="tx1"/>
          </a:solidFill>
          <a:latin typeface="+mn-lt"/>
          <a:ea typeface="+mn-ea"/>
          <a:cs typeface="+mn-cs"/>
        </a:defRPr>
      </a:lvl1pPr>
      <a:lvl2pPr marL="630936" indent="-274320" algn="l" rtl="0" eaLnBrk="1" latinLnBrk="0" hangingPunct="1">
        <a:spcBef>
          <a:spcPct val="20000"/>
        </a:spcBef>
        <a:buClr>
          <a:schemeClr val="accent2"/>
        </a:buClr>
        <a:buFont typeface="Wingdings 2"/>
        <a:buChar char=""/>
        <a:defRPr sz="2600" kern="1200">
          <a:solidFill>
            <a:schemeClr val="tx1"/>
          </a:solidFill>
          <a:latin typeface="+mn-lt"/>
          <a:ea typeface="+mn-ea"/>
          <a:cs typeface="+mn-cs"/>
        </a:defRPr>
      </a:lvl2pPr>
      <a:lvl3pPr marL="923544" indent="-274320" algn="l" rtl="0" eaLnBrk="1" latinLnBrk="0" hangingPunct="1">
        <a:spcBef>
          <a:spcPct val="20000"/>
        </a:spcBef>
        <a:buClr>
          <a:schemeClr val="accent3"/>
        </a:buClr>
        <a:buFont typeface="Wingdings 2"/>
        <a:buChar char=""/>
        <a:defRPr sz="2400" kern="1200">
          <a:solidFill>
            <a:schemeClr val="tx1"/>
          </a:solidFill>
          <a:latin typeface="+mn-lt"/>
          <a:ea typeface="+mn-ea"/>
          <a:cs typeface="+mn-cs"/>
        </a:defRPr>
      </a:lvl3pPr>
      <a:lvl4pPr marL="1188720" indent="-228600" algn="l" rtl="0" eaLnBrk="1" latinLnBrk="0" hangingPunct="1">
        <a:spcBef>
          <a:spcPct val="20000"/>
        </a:spcBef>
        <a:buClr>
          <a:schemeClr val="accent4"/>
        </a:buClr>
        <a:buFont typeface="Wingdings 2"/>
        <a:buChar char=""/>
        <a:defRPr sz="2200" kern="1200">
          <a:solidFill>
            <a:schemeClr val="tx1"/>
          </a:solidFill>
          <a:latin typeface="+mn-lt"/>
          <a:ea typeface="+mn-ea"/>
          <a:cs typeface="+mn-cs"/>
        </a:defRPr>
      </a:lvl4pPr>
      <a:lvl5pPr marL="1426464" indent="-228600" algn="l" rtl="0" eaLnBrk="1" latinLnBrk="0" hangingPunct="1">
        <a:spcBef>
          <a:spcPct val="20000"/>
        </a:spcBef>
        <a:buClr>
          <a:schemeClr val="accent5"/>
        </a:buClr>
        <a:buFont typeface="Wingdings 2"/>
        <a:buChar char=""/>
        <a:defRPr sz="2000" kern="1200">
          <a:solidFill>
            <a:schemeClr val="tx1"/>
          </a:solidFill>
          <a:latin typeface="+mn-lt"/>
          <a:ea typeface="+mn-ea"/>
          <a:cs typeface="+mn-cs"/>
        </a:defRPr>
      </a:lvl5pPr>
      <a:lvl6pPr marL="1673352" indent="-228600" algn="l" rtl="0" eaLnBrk="1" latinLnBrk="0" hangingPunct="1">
        <a:spcBef>
          <a:spcPct val="20000"/>
        </a:spcBef>
        <a:buClr>
          <a:schemeClr val="accent6"/>
        </a:buClr>
        <a:buFont typeface="Wingdings 2"/>
        <a:buChar char=""/>
        <a:defRPr sz="1800" kern="1200">
          <a:solidFill>
            <a:schemeClr val="tx1"/>
          </a:solidFill>
          <a:latin typeface="+mn-lt"/>
          <a:ea typeface="+mn-ea"/>
          <a:cs typeface="+mn-cs"/>
        </a:defRPr>
      </a:lvl6pPr>
      <a:lvl7pPr marL="1911096" indent="-228600" algn="l" rtl="0" eaLnBrk="1" latinLnBrk="0" hangingPunct="1">
        <a:spcBef>
          <a:spcPct val="20000"/>
        </a:spcBef>
        <a:buClr>
          <a:schemeClr val="tx2"/>
        </a:buClr>
        <a:buFont typeface="Wingdings 2"/>
        <a:buChar char=""/>
        <a:defRPr sz="1600" kern="1200">
          <a:solidFill>
            <a:schemeClr val="tx1"/>
          </a:solidFill>
          <a:latin typeface="+mn-lt"/>
          <a:ea typeface="+mn-ea"/>
          <a:cs typeface="+mn-cs"/>
        </a:defRPr>
      </a:lvl7pPr>
      <a:lvl8pPr marL="2121408" indent="-182880" algn="l" rtl="0" eaLnBrk="1" latinLnBrk="0" hangingPunct="1">
        <a:spcBef>
          <a:spcPct val="20000"/>
        </a:spcBef>
        <a:buClr>
          <a:schemeClr val="tx2"/>
        </a:buClr>
        <a:buFont typeface="Wingdings 2"/>
        <a:buChar char=""/>
        <a:defRPr sz="1400" kern="1200">
          <a:solidFill>
            <a:schemeClr val="tx1"/>
          </a:solidFill>
          <a:latin typeface="+mn-lt"/>
          <a:ea typeface="+mn-ea"/>
          <a:cs typeface="+mn-cs"/>
        </a:defRPr>
      </a:lvl8pPr>
      <a:lvl9pPr marL="2322576" indent="-182880" algn="l" rtl="0" eaLnBrk="1" latinLnBrk="0" hangingPunct="1">
        <a:spcBef>
          <a:spcPct val="20000"/>
        </a:spcBef>
        <a:buClr>
          <a:schemeClr val="tx2"/>
        </a:buClr>
        <a:buFont typeface="Wingdings 2"/>
        <a:buChar char=""/>
        <a:defRPr sz="1400" kern="1200">
          <a:solidFill>
            <a:schemeClr val="tx1"/>
          </a:solidFill>
          <a:latin typeface="+mn-lt"/>
          <a:ea typeface="+mn-ea"/>
          <a:cs typeface="+mn-cs"/>
        </a:defRPr>
      </a:lvl9pPr>
    </p:bodyStyle>
    <p:otherStyle>
      <a:lvl1pPr marL="0" algn="l" rtl="0" eaLnBrk="1" hangingPunct="1">
        <a:defRPr kern="1200">
          <a:solidFill>
            <a:schemeClr val="tx1"/>
          </a:solidFill>
          <a:latin typeface="+mn-lt"/>
          <a:ea typeface="+mn-ea"/>
          <a:cs typeface="+mn-cs"/>
        </a:defRPr>
      </a:lvl1pPr>
      <a:lvl2pPr marL="457200" algn="l" rtl="0" eaLnBrk="1" hangingPunct="1">
        <a:defRPr kern="1200">
          <a:solidFill>
            <a:schemeClr val="tx1"/>
          </a:solidFill>
          <a:latin typeface="+mn-lt"/>
          <a:ea typeface="+mn-ea"/>
          <a:cs typeface="+mn-cs"/>
        </a:defRPr>
      </a:lvl2pPr>
      <a:lvl3pPr marL="914400" algn="l" rtl="0" eaLnBrk="1" hangingPunct="1">
        <a:defRPr kern="1200">
          <a:solidFill>
            <a:schemeClr val="tx1"/>
          </a:solidFill>
          <a:latin typeface="+mn-lt"/>
          <a:ea typeface="+mn-ea"/>
          <a:cs typeface="+mn-cs"/>
        </a:defRPr>
      </a:lvl3pPr>
      <a:lvl4pPr marL="1371600" algn="l" rtl="0" eaLnBrk="1" hangingPunct="1">
        <a:defRPr kern="1200">
          <a:solidFill>
            <a:schemeClr val="tx1"/>
          </a:solidFill>
          <a:latin typeface="+mn-lt"/>
          <a:ea typeface="+mn-ea"/>
          <a:cs typeface="+mn-cs"/>
        </a:defRPr>
      </a:lvl4pPr>
      <a:lvl5pPr marL="1828800" algn="l" rtl="0" eaLnBrk="1" hangingPunct="1">
        <a:defRPr kern="1200">
          <a:solidFill>
            <a:schemeClr val="tx1"/>
          </a:solidFill>
          <a:latin typeface="+mn-lt"/>
          <a:ea typeface="+mn-ea"/>
          <a:cs typeface="+mn-cs"/>
        </a:defRPr>
      </a:lvl5pPr>
      <a:lvl6pPr marL="2286000" algn="l" rtl="0" eaLnBrk="1" hangingPunct="1">
        <a:defRPr kern="1200">
          <a:solidFill>
            <a:schemeClr val="tx1"/>
          </a:solidFill>
          <a:latin typeface="+mn-lt"/>
          <a:ea typeface="+mn-ea"/>
          <a:cs typeface="+mn-cs"/>
        </a:defRPr>
      </a:lvl6pPr>
      <a:lvl7pPr marL="2743200" algn="l" rtl="0" eaLnBrk="1" hangingPunct="1">
        <a:defRPr kern="1200">
          <a:solidFill>
            <a:schemeClr val="tx1"/>
          </a:solidFill>
          <a:latin typeface="+mn-lt"/>
          <a:ea typeface="+mn-ea"/>
          <a:cs typeface="+mn-cs"/>
        </a:defRPr>
      </a:lvl7pPr>
      <a:lvl8pPr marL="3200400" algn="l" rtl="0" eaLnBrk="1" hangingPunct="1">
        <a:defRPr kern="1200">
          <a:solidFill>
            <a:schemeClr val="tx1"/>
          </a:solidFill>
          <a:latin typeface="+mn-lt"/>
          <a:ea typeface="+mn-ea"/>
          <a:cs typeface="+mn-cs"/>
        </a:defRPr>
      </a:lvl8pPr>
      <a:lvl9pPr marL="3657600" algn="l" rtl="0" eaLnBrk="1" hangingPunct="1">
        <a:defRPr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mailto:John.Huisman@ncdenr.gov"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hyperlink" Target="http://www.fallslake.org/"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1447800"/>
            <a:ext cx="9144000" cy="2167128"/>
          </a:xfrm>
        </p:spPr>
        <p:txBody>
          <a:bodyPr>
            <a:normAutofit fontScale="90000"/>
          </a:bodyPr>
          <a:lstStyle/>
          <a:p>
            <a:pPr algn="ctr"/>
            <a:r>
              <a:rPr lang="en-US" sz="4200" dirty="0" smtClean="0"/>
              <a:t>Model Programs For Jordan &amp; Falls Existing development Stormwater </a:t>
            </a:r>
            <a:r>
              <a:rPr lang="en-US" sz="4400" dirty="0" smtClean="0"/>
              <a:t/>
            </a:r>
            <a:br>
              <a:rPr lang="en-US" sz="4400" dirty="0" smtClean="0"/>
            </a:br>
            <a:r>
              <a:rPr lang="en-US" sz="4400" dirty="0" smtClean="0"/>
              <a:t/>
            </a:r>
            <a:br>
              <a:rPr lang="en-US" sz="4400" dirty="0" smtClean="0"/>
            </a:br>
            <a:r>
              <a:rPr lang="en-US" sz="2700" dirty="0" smtClean="0"/>
              <a:t>July 10-11, 2013 </a:t>
            </a:r>
            <a:endParaRPr lang="en-US" sz="2700" dirty="0">
              <a:solidFill>
                <a:schemeClr val="tx1"/>
              </a:solidFill>
            </a:endParaRPr>
          </a:p>
        </p:txBody>
      </p:sp>
      <p:sp>
        <p:nvSpPr>
          <p:cNvPr id="3" name="Subtitle 2"/>
          <p:cNvSpPr>
            <a:spLocks noGrp="1"/>
          </p:cNvSpPr>
          <p:nvPr>
            <p:ph type="subTitle" idx="1"/>
          </p:nvPr>
        </p:nvSpPr>
        <p:spPr>
          <a:xfrm>
            <a:off x="533400" y="4419600"/>
            <a:ext cx="5105400" cy="1219200"/>
          </a:xfrm>
        </p:spPr>
        <p:txBody>
          <a:bodyPr/>
          <a:lstStyle/>
          <a:p>
            <a:r>
              <a:rPr lang="en-US" b="1" dirty="0" smtClean="0"/>
              <a:t>John Huisman – NC DWQ</a:t>
            </a:r>
          </a:p>
        </p:txBody>
      </p:sp>
      <p:pic>
        <p:nvPicPr>
          <p:cNvPr id="38914" name="Picture 2" descr="Division of Water Quality"/>
          <p:cNvPicPr>
            <a:picLocks noChangeAspect="1" noChangeArrowheads="1"/>
          </p:cNvPicPr>
          <p:nvPr/>
        </p:nvPicPr>
        <p:blipFill>
          <a:blip r:embed="rId3" cstate="print"/>
          <a:srcRect/>
          <a:stretch>
            <a:fillRect/>
          </a:stretch>
        </p:blipFill>
        <p:spPr bwMode="auto">
          <a:xfrm>
            <a:off x="0" y="6143625"/>
            <a:ext cx="9144000" cy="714375"/>
          </a:xfrm>
          <a:prstGeom prst="rect">
            <a:avLst/>
          </a:prstGeom>
          <a:noFill/>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915400" cy="1828800"/>
          </a:xfrm>
        </p:spPr>
        <p:txBody>
          <a:bodyPr>
            <a:normAutofit/>
          </a:bodyPr>
          <a:lstStyle/>
          <a:p>
            <a:pPr lvl="0"/>
            <a:r>
              <a:rPr lang="en-US" sz="4000" dirty="0" smtClean="0"/>
              <a:t>Requested Action</a:t>
            </a:r>
            <a:r>
              <a:rPr lang="en-US" sz="4400" dirty="0" smtClean="0"/>
              <a:t/>
            </a:r>
            <a:br>
              <a:rPr lang="en-US" sz="4400" dirty="0" smtClean="0"/>
            </a:br>
            <a:endParaRPr lang="en-US" sz="4400" dirty="0" smtClean="0"/>
          </a:p>
        </p:txBody>
      </p:sp>
      <p:sp>
        <p:nvSpPr>
          <p:cNvPr id="3" name="Content Placeholder 2"/>
          <p:cNvSpPr>
            <a:spLocks noGrp="1"/>
          </p:cNvSpPr>
          <p:nvPr>
            <p:ph idx="1"/>
          </p:nvPr>
        </p:nvSpPr>
        <p:spPr>
          <a:xfrm>
            <a:off x="457200" y="1600200"/>
            <a:ext cx="8229600" cy="4952999"/>
          </a:xfrm>
        </p:spPr>
        <p:txBody>
          <a:bodyPr>
            <a:normAutofit/>
          </a:bodyPr>
          <a:lstStyle/>
          <a:p>
            <a:r>
              <a:rPr lang="en-US" sz="2800" dirty="0" smtClean="0"/>
              <a:t>Staff </a:t>
            </a:r>
            <a:r>
              <a:rPr lang="en-US" sz="2800" dirty="0" smtClean="0"/>
              <a:t>recommends the EMC defer approval of the model program while the Division continues to collaborate with the affected parties to complete ongoing initiatives to expand the list of available nutrient reducing measures. </a:t>
            </a:r>
            <a:r>
              <a:rPr lang="en-US" sz="1800" dirty="0" smtClean="0"/>
              <a:t/>
            </a:r>
            <a:br>
              <a:rPr lang="en-US" sz="1800" dirty="0" smtClean="0"/>
            </a:br>
            <a:endParaRPr lang="en-US" dirty="0" smtClean="0"/>
          </a:p>
          <a:p>
            <a:pPr lvl="1">
              <a:buNone/>
            </a:pPr>
            <a:endParaRPr lang="en-US" sz="2200" i="1" dirty="0" smtClean="0"/>
          </a:p>
          <a:p>
            <a:pPr>
              <a:buNone/>
            </a:pPr>
            <a:endParaRPr lang="en-US" sz="2800" dirty="0" smtClean="0"/>
          </a:p>
          <a:p>
            <a:pPr lvl="1">
              <a:defRPr/>
            </a:pPr>
            <a:endParaRPr lang="en-US" sz="2400" dirty="0" smtClean="0">
              <a:effectLst>
                <a:outerShdw blurRad="38100" dist="38100" dir="2700000" algn="tl">
                  <a:srgbClr val="000000"/>
                </a:outerShdw>
              </a:effectLst>
              <a:cs typeface="Times New Roman" pitchFamily="18" charset="0"/>
            </a:endParaRPr>
          </a:p>
          <a:p>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02920" y="1676400"/>
            <a:ext cx="8229600" cy="3266473"/>
          </a:xfrm>
        </p:spPr>
        <p:txBody>
          <a:bodyPr/>
          <a:lstStyle/>
          <a:p>
            <a:r>
              <a:rPr lang="en-US" dirty="0" smtClean="0"/>
              <a:t>Questions? </a:t>
            </a:r>
            <a:endParaRPr lang="en-US" dirty="0"/>
          </a:p>
        </p:txBody>
      </p:sp>
      <p:sp>
        <p:nvSpPr>
          <p:cNvPr id="3" name="Subtitle 2"/>
          <p:cNvSpPr>
            <a:spLocks noGrp="1"/>
          </p:cNvSpPr>
          <p:nvPr>
            <p:ph type="subTitle" idx="1"/>
          </p:nvPr>
        </p:nvSpPr>
        <p:spPr>
          <a:xfrm>
            <a:off x="304800" y="2590800"/>
            <a:ext cx="8077200" cy="3352800"/>
          </a:xfrm>
        </p:spPr>
        <p:txBody>
          <a:bodyPr>
            <a:normAutofit fontScale="92500" lnSpcReduction="10000"/>
          </a:bodyPr>
          <a:lstStyle/>
          <a:p>
            <a:endParaRPr lang="en-US" sz="2400" b="1" dirty="0" smtClean="0"/>
          </a:p>
          <a:p>
            <a:endParaRPr lang="en-US" sz="2400" b="1" dirty="0" smtClean="0"/>
          </a:p>
          <a:p>
            <a:endParaRPr lang="en-US" sz="2400" b="1" dirty="0" smtClean="0"/>
          </a:p>
          <a:p>
            <a:r>
              <a:rPr lang="en-US" sz="2400" b="1" dirty="0" smtClean="0"/>
              <a:t>John Huisman - NC Division of Water Quality</a:t>
            </a:r>
          </a:p>
          <a:p>
            <a:r>
              <a:rPr lang="en-US" sz="2400" b="1" dirty="0" smtClean="0"/>
              <a:t>Nonpoint Source Planning Unit</a:t>
            </a:r>
          </a:p>
          <a:p>
            <a:r>
              <a:rPr lang="en-US" sz="2400" b="1" dirty="0" smtClean="0">
                <a:hlinkClick r:id="rId3"/>
              </a:rPr>
              <a:t>John.Huisman@ncdenr.gov</a:t>
            </a:r>
            <a:endParaRPr lang="en-US" sz="2400" b="1" dirty="0" smtClean="0"/>
          </a:p>
          <a:p>
            <a:r>
              <a:rPr lang="en-US" sz="2400" b="1" dirty="0" smtClean="0"/>
              <a:t>919-807-6436</a:t>
            </a:r>
          </a:p>
          <a:p>
            <a:endParaRPr lang="en-US" sz="2400" b="1" dirty="0" smtClean="0"/>
          </a:p>
          <a:p>
            <a:r>
              <a:rPr lang="en-US" sz="2400" b="1" dirty="0" smtClean="0"/>
              <a:t>DWQ Falls Lake Website: </a:t>
            </a:r>
            <a:r>
              <a:rPr lang="en-US" sz="2400" b="1" dirty="0" smtClean="0">
                <a:hlinkClick r:id="rId4"/>
              </a:rPr>
              <a:t>http://www.fallslake.org</a:t>
            </a:r>
            <a:endParaRPr lang="en-US" sz="2400" b="1" dirty="0" smtClean="0"/>
          </a:p>
          <a:p>
            <a:endParaRPr lang="en-US" sz="2400" b="1" dirty="0" smtClean="0"/>
          </a:p>
          <a:p>
            <a:endParaRPr lang="en-US" sz="2400" b="1" dirty="0" smtClean="0"/>
          </a:p>
          <a:p>
            <a:endParaRPr lang="en-US" sz="2400" b="1" dirty="0"/>
          </a:p>
        </p:txBody>
      </p:sp>
      <p:pic>
        <p:nvPicPr>
          <p:cNvPr id="4" name="Picture 2" descr="Division of Water Quality"/>
          <p:cNvPicPr>
            <a:picLocks noChangeAspect="1" noChangeArrowheads="1"/>
          </p:cNvPicPr>
          <p:nvPr/>
        </p:nvPicPr>
        <p:blipFill>
          <a:blip r:embed="rId5" cstate="print"/>
          <a:srcRect/>
          <a:stretch>
            <a:fillRect/>
          </a:stretch>
        </p:blipFill>
        <p:spPr bwMode="auto">
          <a:xfrm>
            <a:off x="0" y="6143625"/>
            <a:ext cx="9144000" cy="714375"/>
          </a:xfrm>
          <a:prstGeom prst="rect">
            <a:avLst/>
          </a:prstGeom>
          <a:noFill/>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752600"/>
          </a:xfrm>
        </p:spPr>
        <p:txBody>
          <a:bodyPr>
            <a:normAutofit fontScale="90000"/>
          </a:bodyPr>
          <a:lstStyle/>
          <a:p>
            <a:pPr algn="ctr"/>
            <a:r>
              <a:rPr lang="en-US" sz="4000" dirty="0" smtClean="0"/>
              <a:t>Existing Development Requirements</a:t>
            </a:r>
            <a:br>
              <a:rPr lang="en-US" sz="4000" dirty="0" smtClean="0"/>
            </a:br>
            <a:r>
              <a:rPr lang="en-US" sz="3100" dirty="0" smtClean="0">
                <a:effectLst/>
              </a:rPr>
              <a:t>(Falls / Jordan)</a:t>
            </a:r>
            <a:r>
              <a:rPr lang="en-US" dirty="0" smtClean="0"/>
              <a:t/>
            </a:r>
            <a:br>
              <a:rPr lang="en-US" dirty="0" smtClean="0"/>
            </a:br>
            <a:r>
              <a:rPr lang="en-US" sz="3100" dirty="0" smtClean="0"/>
              <a:t> </a:t>
            </a:r>
            <a:r>
              <a:rPr lang="en-US" dirty="0" smtClean="0"/>
              <a:t/>
            </a:r>
            <a:br>
              <a:rPr lang="en-US" dirty="0" smtClean="0"/>
            </a:br>
            <a:endParaRPr lang="en-US" dirty="0"/>
          </a:p>
        </p:txBody>
      </p:sp>
      <p:sp>
        <p:nvSpPr>
          <p:cNvPr id="3" name="Content Placeholder 2"/>
          <p:cNvSpPr>
            <a:spLocks noGrp="1"/>
          </p:cNvSpPr>
          <p:nvPr>
            <p:ph idx="1"/>
          </p:nvPr>
        </p:nvSpPr>
        <p:spPr>
          <a:xfrm>
            <a:off x="457200" y="762000"/>
            <a:ext cx="8229600" cy="5943600"/>
          </a:xfrm>
        </p:spPr>
        <p:txBody>
          <a:bodyPr>
            <a:normAutofit lnSpcReduction="10000"/>
          </a:bodyPr>
          <a:lstStyle/>
          <a:p>
            <a:pPr>
              <a:buNone/>
            </a:pPr>
            <a:endParaRPr lang="en-US" sz="2800" dirty="0" smtClean="0"/>
          </a:p>
          <a:p>
            <a:pPr lvl="0"/>
            <a:r>
              <a:rPr lang="en-US" sz="2800" dirty="0" smtClean="0"/>
              <a:t>Local Governments and State &amp; Federal Entities</a:t>
            </a:r>
          </a:p>
          <a:p>
            <a:pPr lvl="1"/>
            <a:r>
              <a:rPr lang="en-US" sz="2200" dirty="0" smtClean="0"/>
              <a:t>Implement measures  - reductions from existing developed land</a:t>
            </a:r>
            <a:r>
              <a:rPr lang="en-US" sz="2000" dirty="0" smtClean="0"/>
              <a:t/>
            </a:r>
            <a:br>
              <a:rPr lang="en-US" sz="2000" dirty="0" smtClean="0"/>
            </a:br>
            <a:endParaRPr lang="en-US" sz="2000" dirty="0" smtClean="0"/>
          </a:p>
          <a:p>
            <a:pPr lvl="0"/>
            <a:r>
              <a:rPr lang="en-US" sz="2800" dirty="0" smtClean="0"/>
              <a:t>Falls</a:t>
            </a:r>
          </a:p>
          <a:p>
            <a:pPr lvl="1"/>
            <a:r>
              <a:rPr lang="en-US" sz="2200" dirty="0" smtClean="0"/>
              <a:t>Stage I : Back to baseline by 2020</a:t>
            </a:r>
          </a:p>
          <a:p>
            <a:pPr lvl="1"/>
            <a:r>
              <a:rPr lang="en-US" sz="2200" dirty="0" smtClean="0"/>
              <a:t>Stage II:  40% TN &amp; 77%TP reduction goals by 2036</a:t>
            </a:r>
          </a:p>
          <a:p>
            <a:pPr lvl="1"/>
            <a:r>
              <a:rPr lang="en-US" sz="2200" dirty="0" smtClean="0"/>
              <a:t>Implementation triggered by EMC approval of model program</a:t>
            </a:r>
            <a:r>
              <a:rPr lang="en-US" sz="2000" dirty="0" smtClean="0"/>
              <a:t/>
            </a:r>
            <a:br>
              <a:rPr lang="en-US" sz="2000" dirty="0" smtClean="0"/>
            </a:br>
            <a:endParaRPr lang="en-US" sz="2400" dirty="0" smtClean="0"/>
          </a:p>
          <a:p>
            <a:pPr lvl="0"/>
            <a:r>
              <a:rPr lang="en-US" sz="2800" dirty="0" smtClean="0"/>
              <a:t>Jordan</a:t>
            </a:r>
          </a:p>
          <a:p>
            <a:pPr lvl="1"/>
            <a:r>
              <a:rPr lang="en-US" sz="2200" dirty="0" smtClean="0"/>
              <a:t>Stage I (completed) : Administrative measures</a:t>
            </a:r>
          </a:p>
          <a:p>
            <a:pPr lvl="1"/>
            <a:r>
              <a:rPr lang="en-US" sz="2200" dirty="0" smtClean="0"/>
              <a:t>Stage II : 8% TN &amp; 5%TP - monitoring triggers 2014 &amp; 2017</a:t>
            </a:r>
          </a:p>
          <a:p>
            <a:pPr lvl="1"/>
            <a:endParaRPr lang="en-US" sz="2200" dirty="0" smtClean="0"/>
          </a:p>
          <a:p>
            <a:r>
              <a:rPr lang="en-US" sz="2800" dirty="0" smtClean="0"/>
              <a:t>Model Programs to EMC in July 2013 (Falls/Jordan)</a:t>
            </a:r>
            <a:endParaRPr lang="en-US" sz="28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915400" cy="1828800"/>
          </a:xfrm>
        </p:spPr>
        <p:txBody>
          <a:bodyPr>
            <a:normAutofit fontScale="90000"/>
          </a:bodyPr>
          <a:lstStyle/>
          <a:p>
            <a:pPr lvl="0" algn="ctr"/>
            <a:r>
              <a:rPr lang="en-US" sz="4000" dirty="0" smtClean="0"/>
              <a:t/>
            </a:r>
            <a:br>
              <a:rPr lang="en-US" sz="4000" dirty="0" smtClean="0"/>
            </a:br>
            <a:r>
              <a:rPr lang="en-US" sz="4000" dirty="0" smtClean="0"/>
              <a:t/>
            </a:r>
            <a:br>
              <a:rPr lang="en-US" sz="4000" dirty="0" smtClean="0"/>
            </a:br>
            <a:r>
              <a:rPr lang="en-US" sz="4000" dirty="0" smtClean="0"/>
              <a:t>Document Purpose &amp; Organization</a:t>
            </a:r>
            <a:r>
              <a:rPr lang="en-US" sz="3600" dirty="0" smtClean="0"/>
              <a:t/>
            </a:r>
            <a:br>
              <a:rPr lang="en-US" sz="3600" dirty="0" smtClean="0"/>
            </a:br>
            <a:r>
              <a:rPr lang="en-US" sz="4400" dirty="0" smtClean="0"/>
              <a:t/>
            </a:r>
            <a:br>
              <a:rPr lang="en-US" sz="4400" dirty="0" smtClean="0"/>
            </a:br>
            <a:endParaRPr lang="en-US" sz="4400" dirty="0" smtClean="0"/>
          </a:p>
        </p:txBody>
      </p:sp>
      <p:sp>
        <p:nvSpPr>
          <p:cNvPr id="3" name="Content Placeholder 2"/>
          <p:cNvSpPr>
            <a:spLocks noGrp="1"/>
          </p:cNvSpPr>
          <p:nvPr>
            <p:ph idx="1"/>
          </p:nvPr>
        </p:nvSpPr>
        <p:spPr>
          <a:xfrm>
            <a:off x="457200" y="1600200"/>
            <a:ext cx="8229600" cy="5257799"/>
          </a:xfrm>
        </p:spPr>
        <p:txBody>
          <a:bodyPr>
            <a:normAutofit fontScale="92500" lnSpcReduction="10000"/>
          </a:bodyPr>
          <a:lstStyle/>
          <a:p>
            <a:r>
              <a:rPr lang="en-US" dirty="0" smtClean="0"/>
              <a:t>Guide to help affected parties meet rule  implementation requirements  </a:t>
            </a:r>
          </a:p>
          <a:p>
            <a:pPr>
              <a:buNone/>
            </a:pPr>
            <a:endParaRPr lang="en-US" sz="2800" dirty="0" smtClean="0"/>
          </a:p>
          <a:p>
            <a:r>
              <a:rPr lang="en-US" dirty="0" smtClean="0"/>
              <a:t>Part I: Model Program</a:t>
            </a:r>
          </a:p>
          <a:p>
            <a:pPr lvl="1"/>
            <a:r>
              <a:rPr lang="en-US" dirty="0" smtClean="0"/>
              <a:t>Outlines structure  &amp; elements for affected parties to include in their program submittals</a:t>
            </a:r>
          </a:p>
          <a:p>
            <a:pPr lvl="1">
              <a:buNone/>
            </a:pPr>
            <a:endParaRPr lang="en-US" sz="2400" dirty="0" smtClean="0"/>
          </a:p>
          <a:p>
            <a:r>
              <a:rPr lang="en-US" dirty="0" smtClean="0"/>
              <a:t>Part II: Companion Document</a:t>
            </a:r>
          </a:p>
          <a:p>
            <a:pPr lvl="1"/>
            <a:r>
              <a:rPr lang="en-US" dirty="0" smtClean="0"/>
              <a:t>Supporting information and guidance for affected parties</a:t>
            </a:r>
          </a:p>
          <a:p>
            <a:pPr lvl="1"/>
            <a:endParaRPr lang="en-US" sz="2400" dirty="0" smtClean="0"/>
          </a:p>
          <a:p>
            <a:endParaRPr lang="en-US" sz="2400" dirty="0" smtClean="0"/>
          </a:p>
          <a:p>
            <a:pPr lvl="1">
              <a:buNone/>
            </a:pPr>
            <a:r>
              <a:rPr lang="en-US" sz="2000" dirty="0" smtClean="0"/>
              <a:t/>
            </a:r>
            <a:br>
              <a:rPr lang="en-US" sz="2000" dirty="0" smtClean="0"/>
            </a:br>
            <a:endParaRPr lang="en-US" sz="2000" dirty="0" smtClean="0"/>
          </a:p>
          <a:p>
            <a:pPr lvl="1">
              <a:buNone/>
            </a:pPr>
            <a:endParaRPr lang="en-US" sz="2200" i="1" dirty="0" smtClean="0"/>
          </a:p>
          <a:p>
            <a:pPr>
              <a:buNone/>
            </a:pPr>
            <a:endParaRPr lang="en-US" sz="2800" dirty="0" smtClean="0"/>
          </a:p>
          <a:p>
            <a:pPr lvl="1">
              <a:defRPr/>
            </a:pPr>
            <a:endParaRPr lang="en-US" sz="2400" dirty="0" smtClean="0">
              <a:effectLst>
                <a:outerShdw blurRad="38100" dist="38100" dir="2700000" algn="tl">
                  <a:srgbClr val="000000"/>
                </a:outerShdw>
              </a:effectLst>
              <a:cs typeface="Times New Roman" pitchFamily="18" charset="0"/>
            </a:endParaRPr>
          </a:p>
          <a:p>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915400" cy="1828800"/>
          </a:xfrm>
        </p:spPr>
        <p:txBody>
          <a:bodyPr>
            <a:normAutofit/>
          </a:bodyPr>
          <a:lstStyle/>
          <a:p>
            <a:pPr lvl="0"/>
            <a:r>
              <a:rPr lang="en-US" sz="3600" dirty="0" smtClean="0"/>
              <a:t>Part I: Model Program</a:t>
            </a:r>
            <a:r>
              <a:rPr lang="en-US" sz="4400" dirty="0" smtClean="0"/>
              <a:t/>
            </a:r>
            <a:br>
              <a:rPr lang="en-US" sz="4400" dirty="0" smtClean="0"/>
            </a:br>
            <a:endParaRPr lang="en-US" sz="4400" dirty="0" smtClean="0"/>
          </a:p>
        </p:txBody>
      </p:sp>
      <p:sp>
        <p:nvSpPr>
          <p:cNvPr id="3" name="Content Placeholder 2"/>
          <p:cNvSpPr>
            <a:spLocks noGrp="1"/>
          </p:cNvSpPr>
          <p:nvPr>
            <p:ph idx="1"/>
          </p:nvPr>
        </p:nvSpPr>
        <p:spPr>
          <a:xfrm>
            <a:off x="457200" y="1600200"/>
            <a:ext cx="8229600" cy="4952999"/>
          </a:xfrm>
        </p:spPr>
        <p:txBody>
          <a:bodyPr>
            <a:normAutofit/>
          </a:bodyPr>
          <a:lstStyle/>
          <a:p>
            <a:r>
              <a:rPr lang="en-US" sz="2800" dirty="0" smtClean="0"/>
              <a:t>Local Program Template</a:t>
            </a:r>
          </a:p>
          <a:p>
            <a:pPr lvl="1"/>
            <a:r>
              <a:rPr lang="en-US" sz="2400" dirty="0" smtClean="0"/>
              <a:t>Information required for EMC approval</a:t>
            </a:r>
          </a:p>
          <a:p>
            <a:pPr lvl="1">
              <a:buNone/>
            </a:pPr>
            <a:endParaRPr lang="en-US" dirty="0" smtClean="0"/>
          </a:p>
          <a:p>
            <a:r>
              <a:rPr lang="en-US" sz="2800" dirty="0" smtClean="0"/>
              <a:t>Methods to Quantify Load Reduction Needs</a:t>
            </a:r>
          </a:p>
          <a:p>
            <a:pPr lvl="1"/>
            <a:r>
              <a:rPr lang="en-US" sz="2400" dirty="0" smtClean="0"/>
              <a:t>WS Model Jordan / Nutrient Accounting Tool  Falls </a:t>
            </a:r>
          </a:p>
          <a:p>
            <a:pPr lvl="1">
              <a:buNone/>
            </a:pPr>
            <a:endParaRPr lang="en-US" sz="2000" dirty="0" smtClean="0"/>
          </a:p>
          <a:p>
            <a:r>
              <a:rPr lang="en-US" sz="2800" dirty="0" smtClean="0"/>
              <a:t>Onsite Accounting</a:t>
            </a:r>
          </a:p>
          <a:p>
            <a:pPr lvl="1"/>
            <a:r>
              <a:rPr lang="en-US" sz="2400" dirty="0" smtClean="0"/>
              <a:t>Failing Septic &amp; Discharging Sand Filters</a:t>
            </a:r>
          </a:p>
          <a:p>
            <a:pPr lvl="1">
              <a:buNone/>
            </a:pPr>
            <a:endParaRPr lang="en-US" sz="2400" dirty="0" smtClean="0"/>
          </a:p>
          <a:p>
            <a:r>
              <a:rPr lang="en-US" sz="2800" dirty="0" smtClean="0"/>
              <a:t>Available Nutrient Measures</a:t>
            </a:r>
          </a:p>
          <a:p>
            <a:pPr lvl="1">
              <a:buNone/>
            </a:pPr>
            <a:endParaRPr lang="en-US" sz="2200" i="1" dirty="0" smtClean="0"/>
          </a:p>
          <a:p>
            <a:pPr>
              <a:buNone/>
            </a:pPr>
            <a:endParaRPr lang="en-US" sz="2800" dirty="0" smtClean="0"/>
          </a:p>
          <a:p>
            <a:pPr lvl="1">
              <a:defRPr/>
            </a:pPr>
            <a:endParaRPr lang="en-US" sz="2400" dirty="0" smtClean="0">
              <a:effectLst>
                <a:outerShdw blurRad="38100" dist="38100" dir="2700000" algn="tl">
                  <a:srgbClr val="000000"/>
                </a:outerShdw>
              </a:effectLst>
              <a:cs typeface="Times New Roman" pitchFamily="18" charset="0"/>
            </a:endParaRPr>
          </a:p>
          <a:p>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915400" cy="1828800"/>
          </a:xfrm>
        </p:spPr>
        <p:txBody>
          <a:bodyPr>
            <a:normAutofit/>
          </a:bodyPr>
          <a:lstStyle/>
          <a:p>
            <a:pPr lvl="0"/>
            <a:r>
              <a:rPr lang="en-US" sz="3600" dirty="0" smtClean="0"/>
              <a:t>Part II. Companion Document</a:t>
            </a:r>
            <a:r>
              <a:rPr lang="en-US" sz="4400" dirty="0" smtClean="0"/>
              <a:t/>
            </a:r>
            <a:br>
              <a:rPr lang="en-US" sz="4400" dirty="0" smtClean="0"/>
            </a:br>
            <a:endParaRPr lang="en-US" sz="4400" dirty="0" smtClean="0"/>
          </a:p>
        </p:txBody>
      </p:sp>
      <p:sp>
        <p:nvSpPr>
          <p:cNvPr id="3" name="Content Placeholder 2"/>
          <p:cNvSpPr>
            <a:spLocks noGrp="1"/>
          </p:cNvSpPr>
          <p:nvPr>
            <p:ph idx="1"/>
          </p:nvPr>
        </p:nvSpPr>
        <p:spPr>
          <a:xfrm>
            <a:off x="457200" y="1600200"/>
            <a:ext cx="8229600" cy="4952999"/>
          </a:xfrm>
        </p:spPr>
        <p:txBody>
          <a:bodyPr>
            <a:normAutofit lnSpcReduction="10000"/>
          </a:bodyPr>
          <a:lstStyle/>
          <a:p>
            <a:r>
              <a:rPr lang="en-US" sz="2800" dirty="0" smtClean="0"/>
              <a:t>Terms &amp; Concepts</a:t>
            </a:r>
          </a:p>
          <a:p>
            <a:r>
              <a:rPr lang="en-US" sz="2800" dirty="0" smtClean="0"/>
              <a:t>Key Rule Requirements</a:t>
            </a:r>
          </a:p>
          <a:p>
            <a:r>
              <a:rPr lang="en-US" sz="2800" dirty="0" smtClean="0"/>
              <a:t>Adjusting Allocation &amp; Reduction Needs</a:t>
            </a:r>
          </a:p>
          <a:p>
            <a:r>
              <a:rPr lang="en-US" sz="2800" dirty="0" smtClean="0"/>
              <a:t>Addition of Nutrient Measures</a:t>
            </a:r>
          </a:p>
          <a:p>
            <a:r>
              <a:rPr lang="en-US" sz="2800" dirty="0" smtClean="0"/>
              <a:t>Trading</a:t>
            </a:r>
          </a:p>
          <a:p>
            <a:r>
              <a:rPr lang="en-US" sz="2800" dirty="0" smtClean="0"/>
              <a:t>Program Implementation &amp; Annual Reporting</a:t>
            </a:r>
          </a:p>
          <a:p>
            <a:endParaRPr lang="en-US" sz="2800" dirty="0" smtClean="0"/>
          </a:p>
          <a:p>
            <a:r>
              <a:rPr lang="en-US" sz="2800" dirty="0" smtClean="0"/>
              <a:t>Appendices</a:t>
            </a:r>
          </a:p>
          <a:p>
            <a:pPr lvl="1"/>
            <a:r>
              <a:rPr lang="en-US" sz="2400" dirty="0" smtClean="0"/>
              <a:t>Rules / Session Law</a:t>
            </a:r>
          </a:p>
          <a:p>
            <a:pPr lvl="1"/>
            <a:r>
              <a:rPr lang="en-US" sz="2400" dirty="0" smtClean="0"/>
              <a:t>Process for approving additional load reducing measures</a:t>
            </a:r>
          </a:p>
          <a:p>
            <a:endParaRPr lang="en-US" sz="2800" dirty="0" smtClean="0"/>
          </a:p>
          <a:p>
            <a:pPr lvl="1">
              <a:buNone/>
            </a:pPr>
            <a:endParaRPr lang="en-US" sz="2200" i="1" dirty="0" smtClean="0"/>
          </a:p>
          <a:p>
            <a:pPr>
              <a:buNone/>
            </a:pPr>
            <a:endParaRPr lang="en-US" sz="2800" dirty="0" smtClean="0"/>
          </a:p>
          <a:p>
            <a:pPr lvl="1">
              <a:defRPr/>
            </a:pPr>
            <a:endParaRPr lang="en-US" sz="2400" dirty="0" smtClean="0">
              <a:effectLst>
                <a:outerShdw blurRad="38100" dist="38100" dir="2700000" algn="tl">
                  <a:srgbClr val="000000"/>
                </a:outerShdw>
              </a:effectLst>
              <a:cs typeface="Times New Roman" pitchFamily="18" charset="0"/>
            </a:endParaRPr>
          </a:p>
          <a:p>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915400" cy="1828800"/>
          </a:xfrm>
        </p:spPr>
        <p:txBody>
          <a:bodyPr>
            <a:normAutofit/>
          </a:bodyPr>
          <a:lstStyle/>
          <a:p>
            <a:pPr lvl="0"/>
            <a:r>
              <a:rPr lang="en-US" sz="4000" dirty="0" smtClean="0"/>
              <a:t>Areas of Ongoing Work</a:t>
            </a:r>
            <a:r>
              <a:rPr lang="en-US" sz="4400" dirty="0" smtClean="0"/>
              <a:t/>
            </a:r>
            <a:br>
              <a:rPr lang="en-US" sz="4400" dirty="0" smtClean="0"/>
            </a:br>
            <a:endParaRPr lang="en-US" sz="4400" dirty="0" smtClean="0"/>
          </a:p>
        </p:txBody>
      </p:sp>
      <p:sp>
        <p:nvSpPr>
          <p:cNvPr id="3" name="Content Placeholder 2"/>
          <p:cNvSpPr>
            <a:spLocks noGrp="1"/>
          </p:cNvSpPr>
          <p:nvPr>
            <p:ph idx="1"/>
          </p:nvPr>
        </p:nvSpPr>
        <p:spPr>
          <a:xfrm>
            <a:off x="457200" y="1600200"/>
            <a:ext cx="8229600" cy="4952999"/>
          </a:xfrm>
        </p:spPr>
        <p:txBody>
          <a:bodyPr>
            <a:normAutofit/>
          </a:bodyPr>
          <a:lstStyle/>
          <a:p>
            <a:r>
              <a:rPr lang="en-US" sz="2800" dirty="0" smtClean="0"/>
              <a:t>Expanding the toolbox of creditable measures</a:t>
            </a:r>
          </a:p>
          <a:p>
            <a:endParaRPr lang="en-US" sz="2800" dirty="0" smtClean="0"/>
          </a:p>
          <a:p>
            <a:r>
              <a:rPr lang="en-US" sz="2800" dirty="0" smtClean="0"/>
              <a:t>Developing a trading framework</a:t>
            </a:r>
          </a:p>
          <a:p>
            <a:endParaRPr lang="en-US" sz="2800" dirty="0" smtClean="0"/>
          </a:p>
          <a:p>
            <a:r>
              <a:rPr lang="en-US" sz="2800" dirty="0" smtClean="0"/>
              <a:t>Refining onsite accounting methods</a:t>
            </a:r>
          </a:p>
          <a:p>
            <a:endParaRPr lang="en-US" sz="2800" dirty="0" smtClean="0"/>
          </a:p>
          <a:p>
            <a:r>
              <a:rPr lang="en-US" sz="2800" dirty="0" smtClean="0"/>
              <a:t>Completion of these items requires additional time before Model Program can be finalized </a:t>
            </a:r>
            <a:r>
              <a:rPr lang="en-US" dirty="0" smtClean="0"/>
              <a:t/>
            </a:r>
            <a:br>
              <a:rPr lang="en-US" dirty="0" smtClean="0"/>
            </a:br>
            <a:endParaRPr lang="en-US" sz="2000" dirty="0" smtClean="0"/>
          </a:p>
          <a:p>
            <a:pPr lvl="1">
              <a:buNone/>
            </a:pPr>
            <a:endParaRPr lang="en-US" sz="2200" i="1" dirty="0" smtClean="0"/>
          </a:p>
          <a:p>
            <a:pPr>
              <a:buNone/>
            </a:pPr>
            <a:endParaRPr lang="en-US" sz="2800" dirty="0" smtClean="0"/>
          </a:p>
          <a:p>
            <a:pPr lvl="1">
              <a:defRPr/>
            </a:pPr>
            <a:endParaRPr lang="en-US" sz="2400" dirty="0" smtClean="0">
              <a:effectLst>
                <a:outerShdw blurRad="38100" dist="38100" dir="2700000" algn="tl">
                  <a:srgbClr val="000000"/>
                </a:outerShdw>
              </a:effectLst>
              <a:cs typeface="Times New Roman" pitchFamily="18" charset="0"/>
            </a:endParaRPr>
          </a:p>
          <a:p>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915400" cy="1828800"/>
          </a:xfrm>
        </p:spPr>
        <p:txBody>
          <a:bodyPr>
            <a:normAutofit/>
          </a:bodyPr>
          <a:lstStyle/>
          <a:p>
            <a:pPr lvl="0"/>
            <a:r>
              <a:rPr lang="en-US" sz="4000" dirty="0" smtClean="0"/>
              <a:t>Expanding Toolbox of Measures</a:t>
            </a:r>
            <a:r>
              <a:rPr lang="en-US" sz="4400" dirty="0" smtClean="0"/>
              <a:t/>
            </a:r>
            <a:br>
              <a:rPr lang="en-US" sz="4400" dirty="0" smtClean="0"/>
            </a:br>
            <a:endParaRPr lang="en-US" sz="4400" dirty="0" smtClean="0"/>
          </a:p>
        </p:txBody>
      </p:sp>
      <p:sp>
        <p:nvSpPr>
          <p:cNvPr id="3" name="Content Placeholder 2"/>
          <p:cNvSpPr>
            <a:spLocks noGrp="1"/>
          </p:cNvSpPr>
          <p:nvPr>
            <p:ph idx="1"/>
          </p:nvPr>
        </p:nvSpPr>
        <p:spPr>
          <a:xfrm>
            <a:off x="457200" y="1600200"/>
            <a:ext cx="8229600" cy="4952999"/>
          </a:xfrm>
        </p:spPr>
        <p:txBody>
          <a:bodyPr>
            <a:normAutofit lnSpcReduction="10000"/>
          </a:bodyPr>
          <a:lstStyle/>
          <a:p>
            <a:r>
              <a:rPr lang="en-US" sz="2800" dirty="0" smtClean="0"/>
              <a:t>Identified as a need by affected parties</a:t>
            </a:r>
          </a:p>
          <a:p>
            <a:pPr lvl="1"/>
            <a:r>
              <a:rPr lang="en-US" sz="2400" dirty="0" smtClean="0"/>
              <a:t>Provides more cost-effective measures</a:t>
            </a:r>
          </a:p>
          <a:p>
            <a:pPr lvl="1"/>
            <a:r>
              <a:rPr lang="en-US" sz="2400" dirty="0" smtClean="0"/>
              <a:t>Flexibility in developing local programs</a:t>
            </a:r>
          </a:p>
          <a:p>
            <a:endParaRPr lang="en-US" sz="2800" dirty="0" smtClean="0"/>
          </a:p>
          <a:p>
            <a:r>
              <a:rPr lang="en-US" sz="2800" dirty="0" smtClean="0"/>
              <a:t>DWQ &amp; UNRBA providing joint funding for project to determine reduction credit for additional measures </a:t>
            </a:r>
          </a:p>
          <a:p>
            <a:endParaRPr lang="en-US" sz="2800" dirty="0" smtClean="0"/>
          </a:p>
          <a:p>
            <a:r>
              <a:rPr lang="en-US" sz="2800" dirty="0" smtClean="0"/>
              <a:t>RFQ submitted  - Contractor selection ongoing</a:t>
            </a:r>
          </a:p>
          <a:p>
            <a:endParaRPr lang="en-US" sz="2800" dirty="0" smtClean="0"/>
          </a:p>
          <a:p>
            <a:r>
              <a:rPr lang="en-US" sz="2800" dirty="0" smtClean="0"/>
              <a:t>Timeline for project completion ~ 24 months</a:t>
            </a:r>
            <a:r>
              <a:rPr lang="en-US" dirty="0" smtClean="0"/>
              <a:t/>
            </a:r>
            <a:br>
              <a:rPr lang="en-US" dirty="0" smtClean="0"/>
            </a:br>
            <a:endParaRPr lang="en-US" sz="2000" dirty="0" smtClean="0"/>
          </a:p>
          <a:p>
            <a:pPr lvl="1">
              <a:buNone/>
            </a:pPr>
            <a:endParaRPr lang="en-US" sz="2200" i="1" dirty="0" smtClean="0"/>
          </a:p>
          <a:p>
            <a:pPr>
              <a:buNone/>
            </a:pPr>
            <a:endParaRPr lang="en-US" sz="2800" dirty="0" smtClean="0"/>
          </a:p>
          <a:p>
            <a:pPr lvl="1">
              <a:defRPr/>
            </a:pPr>
            <a:endParaRPr lang="en-US" sz="2400" dirty="0" smtClean="0">
              <a:effectLst>
                <a:outerShdw blurRad="38100" dist="38100" dir="2700000" algn="tl">
                  <a:srgbClr val="000000"/>
                </a:outerShdw>
              </a:effectLst>
              <a:cs typeface="Times New Roman" pitchFamily="18" charset="0"/>
            </a:endParaRPr>
          </a:p>
          <a:p>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915400" cy="1828800"/>
          </a:xfrm>
        </p:spPr>
        <p:txBody>
          <a:bodyPr>
            <a:normAutofit/>
          </a:bodyPr>
          <a:lstStyle/>
          <a:p>
            <a:pPr lvl="0"/>
            <a:r>
              <a:rPr lang="en-US" sz="4000" dirty="0" smtClean="0"/>
              <a:t>Collaboration w/Affected Parties </a:t>
            </a:r>
            <a:r>
              <a:rPr lang="en-US" sz="4400" dirty="0" smtClean="0"/>
              <a:t/>
            </a:r>
            <a:br>
              <a:rPr lang="en-US" sz="4400" dirty="0" smtClean="0"/>
            </a:br>
            <a:endParaRPr lang="en-US" sz="4400" dirty="0" smtClean="0"/>
          </a:p>
        </p:txBody>
      </p:sp>
      <p:sp>
        <p:nvSpPr>
          <p:cNvPr id="3" name="Content Placeholder 2"/>
          <p:cNvSpPr>
            <a:spLocks noGrp="1"/>
          </p:cNvSpPr>
          <p:nvPr>
            <p:ph idx="1"/>
          </p:nvPr>
        </p:nvSpPr>
        <p:spPr>
          <a:xfrm>
            <a:off x="457200" y="1600200"/>
            <a:ext cx="8229600" cy="4952999"/>
          </a:xfrm>
        </p:spPr>
        <p:txBody>
          <a:bodyPr>
            <a:normAutofit lnSpcReduction="10000"/>
          </a:bodyPr>
          <a:lstStyle/>
          <a:p>
            <a:r>
              <a:rPr lang="en-US" sz="2800" dirty="0" smtClean="0"/>
              <a:t>All Parties Meetings: June 5</a:t>
            </a:r>
            <a:r>
              <a:rPr lang="en-US" sz="2800" baseline="30000" dirty="0" smtClean="0"/>
              <a:t>th</a:t>
            </a:r>
            <a:r>
              <a:rPr lang="en-US" sz="2800" dirty="0" smtClean="0"/>
              <a:t> and 6</a:t>
            </a:r>
            <a:r>
              <a:rPr lang="en-US" sz="2800" baseline="30000" dirty="0" smtClean="0"/>
              <a:t>th</a:t>
            </a:r>
            <a:r>
              <a:rPr lang="en-US" sz="2800" dirty="0" smtClean="0"/>
              <a:t> </a:t>
            </a:r>
          </a:p>
          <a:p>
            <a:pPr lvl="1"/>
            <a:r>
              <a:rPr lang="en-US" sz="2400" dirty="0" smtClean="0"/>
              <a:t>Presented overview of draft model program</a:t>
            </a:r>
          </a:p>
          <a:p>
            <a:pPr lvl="1"/>
            <a:r>
              <a:rPr lang="en-US" sz="2400" dirty="0" smtClean="0"/>
              <a:t>Provided draft for review &amp; comment</a:t>
            </a:r>
          </a:p>
          <a:p>
            <a:endParaRPr lang="en-US" sz="2800" dirty="0" smtClean="0"/>
          </a:p>
          <a:p>
            <a:r>
              <a:rPr lang="en-US" sz="2800" dirty="0" smtClean="0"/>
              <a:t>Nutrient Scientific Advisory Board (NSAB)</a:t>
            </a:r>
          </a:p>
          <a:p>
            <a:pPr lvl="1"/>
            <a:r>
              <a:rPr lang="en-US" sz="2400" dirty="0" smtClean="0"/>
              <a:t>Ongoing technical &amp; policy input on measures, accounting &amp; model program</a:t>
            </a:r>
          </a:p>
          <a:p>
            <a:pPr lvl="1"/>
            <a:r>
              <a:rPr lang="en-US" sz="2400" dirty="0" smtClean="0"/>
              <a:t>Watershed Model (Jordan)</a:t>
            </a:r>
          </a:p>
          <a:p>
            <a:pPr lvl="1"/>
            <a:r>
              <a:rPr lang="en-US" sz="2400" dirty="0" smtClean="0"/>
              <a:t>205J Project s PTRC –  measures crediting  &amp; SW Tool</a:t>
            </a:r>
            <a:r>
              <a:rPr lang="en-US" sz="2200" dirty="0" smtClean="0"/>
              <a:t/>
            </a:r>
            <a:br>
              <a:rPr lang="en-US" sz="2200" dirty="0" smtClean="0"/>
            </a:br>
            <a:endParaRPr lang="en-US" dirty="0" smtClean="0"/>
          </a:p>
          <a:p>
            <a:pPr>
              <a:buNone/>
            </a:pPr>
            <a:r>
              <a:rPr lang="en-US" dirty="0" smtClean="0"/>
              <a:t/>
            </a:r>
            <a:br>
              <a:rPr lang="en-US" dirty="0" smtClean="0"/>
            </a:br>
            <a:endParaRPr lang="en-US" sz="2400" dirty="0" smtClean="0"/>
          </a:p>
          <a:p>
            <a:pPr lvl="1">
              <a:buNone/>
            </a:pPr>
            <a:endParaRPr lang="en-US" sz="2200" i="1" dirty="0" smtClean="0"/>
          </a:p>
          <a:p>
            <a:pPr>
              <a:buNone/>
            </a:pPr>
            <a:endParaRPr lang="en-US" sz="2800" dirty="0" smtClean="0"/>
          </a:p>
          <a:p>
            <a:pPr lvl="1">
              <a:defRPr/>
            </a:pPr>
            <a:endParaRPr lang="en-US" sz="2400" dirty="0" smtClean="0">
              <a:effectLst>
                <a:outerShdw blurRad="38100" dist="38100" dir="2700000" algn="tl">
                  <a:srgbClr val="000000"/>
                </a:outerShdw>
              </a:effectLst>
              <a:cs typeface="Times New Roman" pitchFamily="18" charset="0"/>
            </a:endParaRPr>
          </a:p>
          <a:p>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0"/>
            <a:ext cx="8915400" cy="1828800"/>
          </a:xfrm>
        </p:spPr>
        <p:txBody>
          <a:bodyPr>
            <a:normAutofit/>
          </a:bodyPr>
          <a:lstStyle/>
          <a:p>
            <a:pPr lvl="0"/>
            <a:r>
              <a:rPr lang="en-US" sz="4000" dirty="0" smtClean="0"/>
              <a:t>Next Steps</a:t>
            </a:r>
            <a:r>
              <a:rPr lang="en-US" sz="4400" dirty="0" smtClean="0"/>
              <a:t/>
            </a:r>
            <a:br>
              <a:rPr lang="en-US" sz="4400" dirty="0" smtClean="0"/>
            </a:br>
            <a:endParaRPr lang="en-US" sz="4400" dirty="0" smtClean="0"/>
          </a:p>
        </p:txBody>
      </p:sp>
      <p:sp>
        <p:nvSpPr>
          <p:cNvPr id="3" name="Content Placeholder 2"/>
          <p:cNvSpPr>
            <a:spLocks noGrp="1"/>
          </p:cNvSpPr>
          <p:nvPr>
            <p:ph idx="1"/>
          </p:nvPr>
        </p:nvSpPr>
        <p:spPr>
          <a:xfrm>
            <a:off x="457200" y="1600200"/>
            <a:ext cx="8229600" cy="4952999"/>
          </a:xfrm>
        </p:spPr>
        <p:txBody>
          <a:bodyPr>
            <a:normAutofit/>
          </a:bodyPr>
          <a:lstStyle/>
          <a:p>
            <a:r>
              <a:rPr lang="en-US" sz="2800" dirty="0" smtClean="0"/>
              <a:t>Continue initiative to expand measures “tool box”</a:t>
            </a:r>
          </a:p>
          <a:p>
            <a:pPr>
              <a:buNone/>
            </a:pPr>
            <a:endParaRPr lang="en-US" sz="2800" dirty="0" smtClean="0"/>
          </a:p>
          <a:p>
            <a:r>
              <a:rPr lang="en-US" sz="2800" dirty="0" smtClean="0"/>
              <a:t>Develop trading framework &amp; onsite accounting refinements with stakeholder input</a:t>
            </a:r>
          </a:p>
          <a:p>
            <a:pPr>
              <a:buNone/>
            </a:pPr>
            <a:endParaRPr lang="en-US" sz="2400" dirty="0" smtClean="0"/>
          </a:p>
          <a:p>
            <a:r>
              <a:rPr lang="en-US" sz="2800" dirty="0" smtClean="0"/>
              <a:t>Jordan Final Model Program Approval</a:t>
            </a:r>
          </a:p>
          <a:p>
            <a:pPr lvl="1"/>
            <a:r>
              <a:rPr lang="en-US" sz="2400" dirty="0" smtClean="0"/>
              <a:t>November  EMC</a:t>
            </a:r>
            <a:br>
              <a:rPr lang="en-US" sz="2400" dirty="0" smtClean="0"/>
            </a:br>
            <a:endParaRPr lang="en-US" sz="2400" dirty="0" smtClean="0"/>
          </a:p>
          <a:p>
            <a:r>
              <a:rPr lang="en-US" sz="2800" dirty="0" smtClean="0"/>
              <a:t>Falls Final Model Program / Update Jordan</a:t>
            </a:r>
          </a:p>
          <a:p>
            <a:pPr lvl="1"/>
            <a:r>
              <a:rPr lang="en-US" sz="2400" dirty="0" smtClean="0"/>
              <a:t>~ 24 Months</a:t>
            </a:r>
          </a:p>
          <a:p>
            <a:pPr lvl="1">
              <a:buNone/>
            </a:pPr>
            <a:endParaRPr lang="en-US" sz="2200" i="1" dirty="0" smtClean="0"/>
          </a:p>
          <a:p>
            <a:pPr>
              <a:buNone/>
            </a:pPr>
            <a:endParaRPr lang="en-US" sz="2800" dirty="0" smtClean="0"/>
          </a:p>
          <a:p>
            <a:pPr lvl="1">
              <a:defRPr/>
            </a:pPr>
            <a:endParaRPr lang="en-US" sz="2400" dirty="0" smtClean="0">
              <a:effectLst>
                <a:outerShdw blurRad="38100" dist="38100" dir="2700000" algn="tl">
                  <a:srgbClr val="000000"/>
                </a:outerShdw>
              </a:effectLst>
              <a:cs typeface="Times New Roman" pitchFamily="18" charset="0"/>
            </a:endParaRPr>
          </a:p>
          <a:p>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eluxe">
  <a:themeElements>
    <a:clrScheme name="Deluxe">
      <a:dk1>
        <a:sysClr val="windowText" lastClr="000000"/>
      </a:dk1>
      <a:lt1>
        <a:sysClr val="window" lastClr="FFFFFF"/>
      </a:lt1>
      <a:dk2>
        <a:srgbClr val="30356E"/>
      </a:dk2>
      <a:lt2>
        <a:srgbClr val="FFF9E5"/>
      </a:lt2>
      <a:accent1>
        <a:srgbClr val="CC4757"/>
      </a:accent1>
      <a:accent2>
        <a:srgbClr val="FF6F61"/>
      </a:accent2>
      <a:accent3>
        <a:srgbClr val="FF953E"/>
      </a:accent3>
      <a:accent4>
        <a:srgbClr val="F8BD52"/>
      </a:accent4>
      <a:accent5>
        <a:srgbClr val="46A6BD"/>
      </a:accent5>
      <a:accent6>
        <a:srgbClr val="5488BC"/>
      </a:accent6>
      <a:hlink>
        <a:srgbClr val="FA7D7A"/>
      </a:hlink>
      <a:folHlink>
        <a:srgbClr val="FFCF3E"/>
      </a:folHlink>
    </a:clrScheme>
    <a:fontScheme name="Deluxe">
      <a:majorFont>
        <a:latin typeface="Corbel"/>
        <a:ea typeface=""/>
        <a:cs typeface=""/>
        <a:font script="Jpan" typeface="HGｺﾞｼｯｸM"/>
        <a:font script="Hang" typeface="HY엽서L"/>
        <a:font script="Hans" typeface="华文新魏"/>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rbel"/>
        <a:ea typeface=""/>
        <a:cs typeface=""/>
        <a:font script="Jpan" typeface="HGｺﾞｼｯｸM"/>
        <a:font script="Hang" typeface="HY엽서L"/>
        <a:font script="Hans" typeface="华文新魏"/>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Deluxe">
      <a:fillStyleLst>
        <a:solidFill>
          <a:schemeClr val="phClr"/>
        </a:solidFill>
        <a:gradFill rotWithShape="1">
          <a:gsLst>
            <a:gs pos="0">
              <a:schemeClr val="phClr">
                <a:tint val="20000"/>
                <a:satMod val="280000"/>
              </a:schemeClr>
            </a:gs>
            <a:gs pos="14000">
              <a:schemeClr val="phClr">
                <a:tint val="37000"/>
                <a:satMod val="250000"/>
              </a:schemeClr>
            </a:gs>
            <a:gs pos="45000">
              <a:schemeClr val="phClr">
                <a:tint val="53000"/>
                <a:satMod val="220000"/>
              </a:schemeClr>
            </a:gs>
            <a:gs pos="65000">
              <a:schemeClr val="phClr">
                <a:tint val="53000"/>
                <a:satMod val="220000"/>
              </a:schemeClr>
            </a:gs>
            <a:gs pos="86000">
              <a:schemeClr val="phClr">
                <a:tint val="42000"/>
                <a:satMod val="240000"/>
              </a:schemeClr>
            </a:gs>
            <a:gs pos="100000">
              <a:schemeClr val="phClr">
                <a:tint val="20000"/>
                <a:satMod val="230000"/>
              </a:schemeClr>
            </a:gs>
          </a:gsLst>
          <a:lin ang="16200000" scaled="1"/>
        </a:gradFill>
        <a:gradFill rotWithShape="1">
          <a:gsLst>
            <a:gs pos="0">
              <a:schemeClr val="phClr">
                <a:shade val="75000"/>
                <a:satMod val="160000"/>
              </a:schemeClr>
            </a:gs>
            <a:gs pos="60000">
              <a:schemeClr val="phClr">
                <a:satMod val="150000"/>
              </a:schemeClr>
            </a:gs>
            <a:gs pos="100000">
              <a:schemeClr val="phClr">
                <a:tint val="75000"/>
                <a:satMod val="200000"/>
              </a:schemeClr>
            </a:gs>
          </a:gsLst>
          <a:lin ang="16200000" scaled="1"/>
        </a:gradFill>
      </a:fillStyleLst>
      <a:lnStyleLst>
        <a:ln w="9525" cap="flat" cmpd="sng" algn="ctr">
          <a:solidFill>
            <a:schemeClr val="phClr">
              <a:satMod val="140000"/>
            </a:schemeClr>
          </a:solidFill>
          <a:prstDash val="solid"/>
        </a:ln>
        <a:ln w="25400" cap="flat" cmpd="sng" algn="ctr">
          <a:solidFill>
            <a:schemeClr val="phClr"/>
          </a:solidFill>
          <a:prstDash val="solid"/>
        </a:ln>
        <a:ln w="31750" cap="flat" cmpd="sng" algn="ctr">
          <a:solidFill>
            <a:schemeClr val="phClr"/>
          </a:solidFill>
          <a:prstDash val="solid"/>
        </a:ln>
      </a:lnStyleLst>
      <a:effectStyleLst>
        <a:effectStyle>
          <a:effectLst>
            <a:outerShdw blurRad="50800" dist="25400" dir="5400000" rotWithShape="0">
              <a:srgbClr val="000000">
                <a:alpha val="43137"/>
              </a:srgbClr>
            </a:outerShdw>
          </a:effectLst>
        </a:effectStyle>
        <a:effectStyle>
          <a:effectLst>
            <a:outerShdw blurRad="50800" dist="25400" dir="5400000" rotWithShape="0">
              <a:srgbClr val="000000">
                <a:alpha val="43137"/>
              </a:srgbClr>
            </a:outerShdw>
          </a:effectLst>
          <a:scene3d>
            <a:camera prst="orthographicFront" fov="0">
              <a:rot lat="0" lon="0" rev="0"/>
            </a:camera>
            <a:lightRig rig="contrasting" dir="t">
              <a:rot lat="0" lon="0" rev="16500000"/>
            </a:lightRig>
          </a:scene3d>
          <a:sp3d prstMaterial="powder">
            <a:bevelT w="152400"/>
            <a:contourClr>
              <a:schemeClr val="phClr"/>
            </a:contourClr>
          </a:sp3d>
        </a:effectStyle>
        <a:effectStyle>
          <a:effectLst>
            <a:reflection blurRad="12700" stA="26000" endPos="28000" dist="38100" dir="5400000" sy="-100000"/>
          </a:effectLst>
          <a:scene3d>
            <a:camera prst="orthographicFront" fov="0">
              <a:rot lat="0" lon="0" rev="0"/>
            </a:camera>
            <a:lightRig rig="contrasting" dir="t">
              <a:rot lat="0" lon="0" rev="16500000"/>
            </a:lightRig>
          </a:scene3d>
          <a:sp3d prstMaterial="powder">
            <a:bevelT w="190500" h="101600"/>
            <a:contourClr>
              <a:schemeClr val="phClr"/>
            </a:contourClr>
          </a:sp3d>
        </a:effectStyle>
      </a:effectStyleLst>
      <a:bgFillStyleLst>
        <a:solidFill>
          <a:schemeClr val="phClr"/>
        </a:solidFill>
        <a:gradFill rotWithShape="1">
          <a:gsLst>
            <a:gs pos="0">
              <a:schemeClr val="phClr">
                <a:tint val="43000"/>
                <a:satMod val="1550000"/>
              </a:schemeClr>
            </a:gs>
            <a:gs pos="1000">
              <a:schemeClr val="phClr">
                <a:tint val="48000"/>
                <a:satMod val="1550000"/>
              </a:schemeClr>
            </a:gs>
            <a:gs pos="90000">
              <a:schemeClr val="phClr">
                <a:shade val="18000"/>
                <a:satMod val="275000"/>
              </a:schemeClr>
            </a:gs>
          </a:gsLst>
          <a:path path="circle">
            <a:fillToRect r="210000" b="300000"/>
          </a:path>
        </a:gradFill>
        <a:gradFill rotWithShape="1">
          <a:gsLst>
            <a:gs pos="5000">
              <a:schemeClr val="phClr">
                <a:tint val="38000"/>
                <a:satMod val="1800000"/>
              </a:schemeClr>
            </a:gs>
            <a:gs pos="5000">
              <a:schemeClr val="phClr">
                <a:tint val="40000"/>
                <a:satMod val="1800000"/>
              </a:schemeClr>
            </a:gs>
            <a:gs pos="90000">
              <a:schemeClr val="phClr">
                <a:shade val="18000"/>
                <a:satMod val="275000"/>
              </a:schemeClr>
            </a:gs>
          </a:gsLst>
          <a:path path="circle">
            <a:fillToRect l="20000" t="30000" r="135000" b="10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29617</TotalTime>
  <Words>1095</Words>
  <Application>Microsoft Office PowerPoint</Application>
  <PresentationFormat>On-screen Show (4:3)</PresentationFormat>
  <Paragraphs>198</Paragraphs>
  <Slides>11</Slides>
  <Notes>11</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Deluxe</vt:lpstr>
      <vt:lpstr>Model Programs For Jordan &amp; Falls Existing development Stormwater   July 10-11, 2013 </vt:lpstr>
      <vt:lpstr>Existing Development Requirements (Falls / Jordan)   </vt:lpstr>
      <vt:lpstr>  Document Purpose &amp; Organization  </vt:lpstr>
      <vt:lpstr>Part I: Model Program </vt:lpstr>
      <vt:lpstr>Part II. Companion Document </vt:lpstr>
      <vt:lpstr>Areas of Ongoing Work </vt:lpstr>
      <vt:lpstr>Expanding Toolbox of Measures </vt:lpstr>
      <vt:lpstr>Collaboration w/Affected Parties  </vt:lpstr>
      <vt:lpstr>Next Steps </vt:lpstr>
      <vt:lpstr>Requested Action </vt:lpstr>
      <vt:lpstr>Questions? </vt:lpstr>
    </vt:vector>
  </TitlesOfParts>
  <Company>NC DENR DWQ</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Mary K. Stecker</dc:creator>
  <cp:lastModifiedBy>john_huisman</cp:lastModifiedBy>
  <cp:revision>432</cp:revision>
  <dcterms:created xsi:type="dcterms:W3CDTF">2010-04-30T18:52:24Z</dcterms:created>
  <dcterms:modified xsi:type="dcterms:W3CDTF">2013-07-09T14:59:06Z</dcterms:modified>
</cp:coreProperties>
</file>