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55" r:id="rId2"/>
    <p:sldId id="447" r:id="rId3"/>
    <p:sldId id="441" r:id="rId4"/>
    <p:sldId id="458" r:id="rId5"/>
    <p:sldId id="452" r:id="rId6"/>
    <p:sldId id="453" r:id="rId7"/>
    <p:sldId id="454" r:id="rId8"/>
    <p:sldId id="455" r:id="rId9"/>
    <p:sldId id="461" r:id="rId10"/>
    <p:sldId id="462" r:id="rId11"/>
    <p:sldId id="463" r:id="rId12"/>
    <p:sldId id="464" r:id="rId13"/>
    <p:sldId id="465" r:id="rId14"/>
  </p:sldIdLst>
  <p:sldSz cx="9144000" cy="6858000" type="screen4x3"/>
  <p:notesSz cx="70104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FF66"/>
    <a:srgbClr val="333399"/>
    <a:srgbClr val="00CC00"/>
    <a:srgbClr val="FFCC00"/>
    <a:srgbClr val="0066CC"/>
    <a:srgbClr val="CC6600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8" y="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1974" y="-84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1001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t" anchorCtr="0" compatLnSpc="1">
            <a:prstTxWarp prst="textNoShape">
              <a:avLst/>
            </a:prstTxWarp>
          </a:bodyPr>
          <a:lstStyle>
            <a:lvl1pPr algn="l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820" y="0"/>
            <a:ext cx="3051000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t" anchorCtr="0" compatLnSpc="1">
            <a:prstTxWarp prst="textNoShape">
              <a:avLst/>
            </a:prstTxWarp>
          </a:bodyPr>
          <a:lstStyle>
            <a:lvl1pPr algn="r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9"/>
            <a:ext cx="3051001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b" anchorCtr="0" compatLnSpc="1">
            <a:prstTxWarp prst="textNoShape">
              <a:avLst/>
            </a:prstTxWarp>
          </a:bodyPr>
          <a:lstStyle>
            <a:lvl1pPr algn="l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820" y="8832859"/>
            <a:ext cx="3051000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b" anchorCtr="0" compatLnSpc="1">
            <a:prstTxWarp prst="textNoShape">
              <a:avLst/>
            </a:prstTxWarp>
          </a:bodyPr>
          <a:lstStyle>
            <a:lvl1pPr algn="r" defTabSz="917456">
              <a:defRPr sz="1200"/>
            </a:lvl1pPr>
          </a:lstStyle>
          <a:p>
            <a:pPr>
              <a:defRPr/>
            </a:pPr>
            <a:fld id="{D41F7E0E-5EEA-411E-97DF-8A1973540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1001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t" anchorCtr="0" compatLnSpc="1">
            <a:prstTxWarp prst="textNoShape">
              <a:avLst/>
            </a:prstTxWarp>
          </a:bodyPr>
          <a:lstStyle>
            <a:lvl1pPr algn="l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820" y="0"/>
            <a:ext cx="3051000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t" anchorCtr="0" compatLnSpc="1">
            <a:prstTxWarp prst="textNoShape">
              <a:avLst/>
            </a:prstTxWarp>
          </a:bodyPr>
          <a:lstStyle>
            <a:lvl1pPr algn="r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4913" y="692150"/>
            <a:ext cx="4606925" cy="3454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819" y="4454792"/>
            <a:ext cx="5185578" cy="414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9"/>
            <a:ext cx="3051001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b" anchorCtr="0" compatLnSpc="1">
            <a:prstTxWarp prst="textNoShape">
              <a:avLst/>
            </a:prstTxWarp>
          </a:bodyPr>
          <a:lstStyle>
            <a:lvl1pPr algn="l" defTabSz="917456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820" y="8832859"/>
            <a:ext cx="3051000" cy="46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39" tIns="45920" rIns="91839" bIns="45920" numCol="1" anchor="b" anchorCtr="0" compatLnSpc="1">
            <a:prstTxWarp prst="textNoShape">
              <a:avLst/>
            </a:prstTxWarp>
          </a:bodyPr>
          <a:lstStyle>
            <a:lvl1pPr algn="r" defTabSz="917456">
              <a:defRPr sz="1200"/>
            </a:lvl1pPr>
          </a:lstStyle>
          <a:p>
            <a:pPr>
              <a:defRPr/>
            </a:pPr>
            <a:fld id="{38B6C41B-130F-429E-9858-315659B10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A5355592-958C-4492-9951-D5393C109AF0}" type="slidenum">
              <a:rPr lang="en-US" smtClean="0"/>
              <a:pPr defTabSz="915859"/>
              <a:t>1</a:t>
            </a:fld>
            <a:endParaRPr lang="en-US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10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11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12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13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C7A2AB86-5BBC-4084-A909-7463BCFBD432}" type="slidenum">
              <a:rPr lang="en-US" smtClean="0"/>
              <a:pPr defTabSz="915859"/>
              <a:t>2</a:t>
            </a:fld>
            <a:endParaRPr lang="en-US" dirty="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D614578C-6F35-49CB-83A6-8E4DEB18BC66}" type="slidenum">
              <a:rPr lang="en-US" smtClean="0"/>
              <a:pPr defTabSz="915859"/>
              <a:t>3</a:t>
            </a:fld>
            <a:endParaRPr lang="en-US" dirty="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EED042F0-3D33-4FAA-A6AF-F30BCA078076}" type="slidenum">
              <a:rPr lang="en-US" smtClean="0"/>
              <a:pPr defTabSz="915859"/>
              <a:t>4</a:t>
            </a:fld>
            <a:endParaRPr 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5E173C21-7E4A-4593-8E24-89ACB0FDC5DB}" type="slidenum">
              <a:rPr lang="en-US" smtClean="0"/>
              <a:pPr defTabSz="915859"/>
              <a:t>5</a:t>
            </a:fld>
            <a:endParaRPr lang="en-US" dirty="0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A28DDFFA-8E12-402B-8F93-6230B63CA05E}" type="slidenum">
              <a:rPr lang="en-US" smtClean="0"/>
              <a:pPr defTabSz="915859"/>
              <a:t>6</a:t>
            </a:fld>
            <a:endParaRPr lang="en-US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9F067EE0-29A5-443D-8FBA-8D4F2F6CA306}" type="slidenum">
              <a:rPr lang="en-US" smtClean="0"/>
              <a:pPr defTabSz="915859"/>
              <a:t>7</a:t>
            </a:fld>
            <a:endParaRPr lang="en-US" dirty="0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8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859"/>
            <a:fld id="{78432D6C-DAD0-4289-AD45-EE60A85EE413}" type="slidenum">
              <a:rPr lang="en-US" smtClean="0"/>
              <a:pPr defTabSz="915859"/>
              <a:t>9</a:t>
            </a:fld>
            <a:endParaRPr lang="en-US" dirty="0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0" tIns="46101" rIns="92200" bIns="46101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4B085-7B45-424E-8F30-00BF211C2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2AB5B-0085-4E77-AC8C-509B656CC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70F54-E541-4E1F-A95C-2CFDA23E2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56920-9ED2-401A-8CBD-6C09BC5A4D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9C493-C5D1-420B-A3AA-1921C6D48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4649C-1C5A-4962-A30E-4704417CB8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89A82-5B3E-48FC-9027-93E21AD4E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5372F-FA70-4984-9DE6-4F70253EC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ED6ED-BB29-4D06-9FAC-0F257C4B91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85727-6208-405B-BE37-67F3E31E96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2B975-3EB0-4C33-AF06-B02BDE14F3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23EDB-9801-490B-88C8-2CF23CADAA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fld id="{D84E52DB-E17D-45FF-8565-CAE433F6E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F3DAB82-DABA-4D45-8B31-21451438A0E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9913" y="1049338"/>
            <a:ext cx="8001000" cy="3810000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br>
              <a:rPr lang="en-US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Proposed Amendments to Motor Vehicle Emission Control Standard in 15A NCAC 02D .1000 Rules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>Steven Vozzo, Supervisor - Fayetteville Region</a:t>
            </a:r>
            <a:br>
              <a:rPr lang="en-US" sz="2000" b="1" dirty="0" smtClean="0">
                <a:solidFill>
                  <a:srgbClr val="000099"/>
                </a:solidFill>
                <a:latin typeface="Arial" charset="0"/>
              </a:rPr>
            </a:b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>North Carolina Division of Air Quality</a:t>
            </a:r>
            <a:r>
              <a:rPr lang="en-US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/>
            </a:r>
            <a:br>
              <a:rPr lang="en-US" sz="2000" b="1" dirty="0" smtClean="0">
                <a:solidFill>
                  <a:srgbClr val="000099"/>
                </a:solidFill>
                <a:latin typeface="Arial" charset="0"/>
              </a:rPr>
            </a:br>
            <a:endParaRPr lang="en-US" sz="20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55625" y="5334000"/>
            <a:ext cx="8032750" cy="12954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>Air Quality Committee</a:t>
            </a:r>
          </a:p>
          <a:p>
            <a:pPr>
              <a:spcBef>
                <a:spcPct val="0"/>
              </a:spcBef>
            </a:pP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>Environmental Management Commission</a:t>
            </a:r>
          </a:p>
          <a:p>
            <a:pPr>
              <a:spcBef>
                <a:spcPct val="0"/>
              </a:spcBef>
            </a:pPr>
            <a:r>
              <a:rPr lang="en-US" sz="2000" b="1" dirty="0" smtClean="0">
                <a:solidFill>
                  <a:srgbClr val="000099"/>
                </a:solidFill>
                <a:latin typeface="Arial" charset="0"/>
              </a:rPr>
              <a:t>November 13 and 14, 2013</a:t>
            </a:r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1295400"/>
            <a:ext cx="8610600" cy="5334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Financial Impact to State Agencies  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2800" b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endParaRPr lang="en-US" sz="32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" y="1325881"/>
            <a:ext cx="8676640" cy="5227320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Comment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: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How agencies afford $11+ million revenue loss in next 3 years </a:t>
            </a:r>
          </a:p>
          <a:p>
            <a:pPr>
              <a:buNone/>
            </a:pP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Response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: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Agencies absorb losses by planning and adjustments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Adjustments enabled by e-sticker investments in IT systems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Increase in number of future vehicles offset loss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New system reduce State’s operations by $5.7 million per year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 - Offset loss, pay for system within 4 years, save State thereafter</a:t>
            </a: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1295400"/>
            <a:ext cx="8610600" cy="42672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Applicability for Vehicles Operated </a:t>
            </a:r>
            <a:b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on Federal Installations 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endParaRPr lang="en-US" sz="32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523999"/>
            <a:ext cx="8801100" cy="5029201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Comment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Object to rule language in 02D .1002(a)(3) applying to federal installations due to sovereign immunity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Request repealing applicability to federal facilities </a:t>
            </a: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Response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NC statute and DAQ rule consistent with EPA rule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Therefore, NC cannot accommodate repeal request without further study and consultation with EPA</a:t>
            </a: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1051560"/>
            <a:ext cx="8610600" cy="67056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Rule Implementation</a:t>
            </a:r>
            <a:r>
              <a:rPr lang="en-US" sz="2800" b="1" dirty="0" smtClean="0">
                <a:solidFill>
                  <a:schemeClr val="bg2"/>
                </a:solidFill>
              </a:rPr>
              <a:t>    </a:t>
            </a:r>
            <a:r>
              <a:rPr lang="en-US" sz="2800" dirty="0" smtClean="0">
                <a:solidFill>
                  <a:schemeClr val="bg2"/>
                </a:solidFill>
              </a:rPr>
              <a:t/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b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endParaRPr lang="en-US" sz="32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318261"/>
            <a:ext cx="8801100" cy="5234940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Comment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Language too ambiguous without upgraded electronic system to determine whether emissions inspections required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Oppose relaxing OBD specifications in Rule 02D .1006 </a:t>
            </a: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Response  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Prompt change in 2 definitions to clarify inspection requirements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DMV develop flowchart to determine if inspection required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Qualified staff and management familiar with flowchart can implement rule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DAQ agrees existing rule language best carries out legislative intent  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1051560"/>
            <a:ext cx="8610600" cy="670560"/>
          </a:xfrm>
        </p:spPr>
        <p:txBody>
          <a:bodyPr/>
          <a:lstStyle/>
          <a:p>
            <a:r>
              <a:rPr lang="en-US" sz="2800" b="1" u="sng" dirty="0" smtClean="0">
                <a:solidFill>
                  <a:schemeClr val="bg1">
                    <a:lumMod val="75000"/>
                  </a:schemeClr>
                </a:solidFill>
              </a:rPr>
              <a:t>Hearing Officer’s Recommendation</a:t>
            </a:r>
            <a:r>
              <a:rPr lang="en-US" sz="2800" b="1" u="sng" dirty="0" smtClean="0">
                <a:solidFill>
                  <a:schemeClr val="bg2"/>
                </a:solidFill>
              </a:rPr>
              <a:t>  </a:t>
            </a:r>
            <a:r>
              <a:rPr lang="en-US" sz="2800" b="1" dirty="0" smtClean="0">
                <a:solidFill>
                  <a:schemeClr val="bg2"/>
                </a:solidFill>
              </a:rPr>
              <a:t> 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endParaRPr lang="en-US" sz="32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523999"/>
            <a:ext cx="8801100" cy="5029201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Recommend proposed amendments with changes as presented in Chapter II be adopted by EMC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Also recommend DAQ study concerns on sovereign immunity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	- Report back to AQC of EMC no later than March 2014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	- Provide concept for rule change contingent upon need </a:t>
            </a: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8C283FB-7EB9-465F-A4F4-6ED57F8792A0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9144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</a:rPr>
              <a:t>Overview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636713"/>
            <a:ext cx="8534400" cy="4916487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General Assembly passed Session Law 2012-199 (HB 585) 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Change emissions testing program for newer vehicles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Incorporate revised exemption of 3 most recent model year vehicles with &lt; 70,000 miles from emissions inspection 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Still require safety inspection with visual inspection of vehicles emissions components 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Public hearing held in Raleigh on Sept 18, 2013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Take comments on amendments of five rules</a:t>
            </a:r>
          </a:p>
          <a:p>
            <a:pPr>
              <a:buNone/>
            </a:pP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4C3CFD-7E3B-42D6-A221-EC7519B87CB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70104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DAQ Rule Changes To Align with Statute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" y="1379220"/>
            <a:ext cx="9029700" cy="5450205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15A NCAC 02D .1002,</a:t>
            </a:r>
            <a:r>
              <a:rPr lang="en-US" sz="2400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Applicability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Proposed amendment to extend</a:t>
            </a:r>
            <a:r>
              <a:rPr lang="en-US" sz="2400" b="1" i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exemption from current model year vehicles to 3 most recent model years with &lt; 70,000 miles </a:t>
            </a:r>
          </a:p>
          <a:p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15A NCAC 02D .1003, Definitions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Proposed for amendment to consolidate, add, modify definitions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New terminology reflecting advancements in new technologies </a:t>
            </a:r>
          </a:p>
          <a:p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15A NCAC 02D .1005,</a:t>
            </a:r>
            <a:r>
              <a:rPr lang="en-US" sz="2400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On-Board Diagnostic Standards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Proposed for amendment to align rule with new statute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To update language for hybrid, electric, and fuel-cell vehicles</a:t>
            </a:r>
          </a:p>
          <a:p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B47F4C-DA53-4DAF-A357-4C251845B56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76200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DAQ Rule Changes To Align with Statute – </a:t>
            </a: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cont’d</a:t>
            </a:r>
            <a:endParaRPr lang="en-US" sz="2800" b="1" dirty="0" smtClean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413" y="1482725"/>
            <a:ext cx="8767762" cy="5346700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15A NCAC 02D .1006,</a:t>
            </a:r>
            <a:r>
              <a:rPr lang="en-US" sz="2400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Sale and Service of Analyzers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Proposed to be amended to update language reflecting advancements and capabilities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Track emission inspection analyzer vendor service calls</a:t>
            </a: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15A NCAC 02D .1009,</a:t>
            </a:r>
            <a:r>
              <a:rPr lang="en-US" sz="2400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Model Year 2008 and Subsequent Model Year Heavy Duty Diesel Vehicle Requirements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Proposed to be repealed as duplicative of USEPA rules 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No longer necessary</a:t>
            </a:r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7A8ACF-CA43-471C-8E6C-F9852E37207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609600"/>
            <a:ext cx="8610600" cy="9144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Discussion of Comments </a:t>
            </a:r>
            <a:endParaRPr lang="en-US" sz="36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636713"/>
            <a:ext cx="8534400" cy="4916487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15 comments on proposed rules 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	- 5 on various implementation issues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	- 5 on various aspects of applicability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	- 2 on emissions control tampering</a:t>
            </a:r>
            <a:endParaRPr lang="en-US" sz="2800" b="1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	- 1 on sovereign immunity for federal facilities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	- 1 on agency affordability of revenue loss</a:t>
            </a:r>
            <a:endParaRPr lang="en-US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	- 1 requesting DMV/DAQ study report</a:t>
            </a:r>
          </a:p>
        </p:txBody>
      </p:sp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4626EA-A443-4A42-A58D-871701A3CE4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91440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Mileage Provision Implementation Comments</a:t>
            </a:r>
            <a:endParaRPr lang="en-US" sz="36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636713"/>
            <a:ext cx="8534400" cy="4916487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Questions on 70,000 mileage exemption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- How will provision be enforced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- What preparations to enforce by effective date 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- How inspection stations going to police themselves 	</a:t>
            </a:r>
          </a:p>
          <a:p>
            <a:pPr>
              <a:buNone/>
            </a:pPr>
            <a:endParaRPr lang="en-US" sz="2400" b="1" u="sng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Responses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Use education and oversight to enforce new program  </a:t>
            </a:r>
          </a:p>
          <a:p>
            <a:pPr lvl="0"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- Update material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in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certification courses to address changes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   -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Oversight with audits, checks, safeguards to minimize fraud </a:t>
            </a:r>
          </a:p>
          <a:p>
            <a:pPr lvl="0"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- Hold accountable for performing valid inspections</a:t>
            </a:r>
          </a:p>
          <a:p>
            <a:pPr lvl="0">
              <a:buNone/>
            </a:pPr>
            <a:r>
              <a:rPr lang="en-US" sz="24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   - 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If fraud identified, DMV will prosecute   </a:t>
            </a:r>
            <a:endParaRPr lang="en-US" sz="24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  <a:p>
            <a:endParaRPr lang="en-US" sz="20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z="20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0D3623C-E01C-4ECE-8670-D1731972625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619125"/>
            <a:ext cx="8610600" cy="44958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Applicability</a:t>
            </a:r>
            <a:endParaRPr lang="en-US" sz="3200" b="1" dirty="0" smtClean="0">
              <a:solidFill>
                <a:schemeClr val="bg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" y="1083945"/>
            <a:ext cx="9014460" cy="5478781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Comments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Perspective that exemption favors tax breaks for more affluent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Number defining how many recent model years exempt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Claim inspections are waste of money and scam 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Why inspections only in certain counties?</a:t>
            </a:r>
          </a:p>
          <a:p>
            <a:pPr>
              <a:buNone/>
            </a:pPr>
            <a:endParaRPr lang="en-US" sz="2400" b="1" u="sng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Responses</a:t>
            </a:r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Study revealed emissions controls on newer cars seldom fail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Study concluded exemption from emissions test in first 3 model years save consumers with negligible effects on air quality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Model showed exemption not interfere with air quality standards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G.A. identified counties based on population and air quality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609600"/>
            <a:ext cx="8610600" cy="73914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Tampering with Emission Controls 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417321"/>
            <a:ext cx="8534400" cy="5135880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Comment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: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Allows owners to disconnect controls to improve performance,  then re-connect later without penalty</a:t>
            </a:r>
          </a:p>
          <a:p>
            <a:pPr>
              <a:buNone/>
            </a:pPr>
            <a:endParaRPr lang="en-US" sz="2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Response</a:t>
            </a:r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: On-board diagnostics (OBD II) on all gas-powered vehicles since 1996 model 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OBD II monitors status of various sub-systems and diagnostic trouble codes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Enables mechanic to identify / remedy malfunctions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Certified analyzers connected to OBD II verify emissions systems functionality along with visual inspection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Penalty for violation</a:t>
            </a: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4EDD96-5F16-491C-AC77-B494774BB5F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853440"/>
            <a:ext cx="8610600" cy="784860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Comment on Inspecting Exempt Vehicles </a:t>
            </a:r>
            <a:b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</a:rPr>
              <a:t>with Check-Engine-Light On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 </a:t>
            </a:r>
            <a:endParaRPr lang="en-US" sz="3200" b="1" dirty="0" smtClean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636713"/>
            <a:ext cx="8534400" cy="4916487"/>
          </a:xfrm>
        </p:spPr>
        <p:txBody>
          <a:bodyPr/>
          <a:lstStyle/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Comment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Whether / how inspectors deal with exempt vehicles with trouble code warnings </a:t>
            </a:r>
          </a:p>
          <a:p>
            <a:pPr>
              <a:buNone/>
            </a:pP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b="1" u="sng" dirty="0" smtClean="0">
                <a:solidFill>
                  <a:schemeClr val="bg1">
                    <a:lumMod val="75000"/>
                  </a:schemeClr>
                </a:solidFill>
              </a:rPr>
              <a:t>Response</a:t>
            </a:r>
            <a:endParaRPr lang="en-US" sz="24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Inspector not fail vehicle only because check-engine-light on </a:t>
            </a:r>
          </a:p>
          <a:p>
            <a:r>
              <a:rPr lang="en-US" sz="2400" b="1" dirty="0" smtClean="0">
                <a:solidFill>
                  <a:schemeClr val="bg1">
                    <a:lumMod val="75000"/>
                  </a:schemeClr>
                </a:solidFill>
              </a:rPr>
              <a:t>Inform customer of issues and recommend servicing vehicle</a:t>
            </a: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lvl="1"/>
            <a:endParaRPr lang="en-US" sz="20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endParaRPr lang="en-US" sz="2400" b="1" dirty="0" smtClean="0">
              <a:solidFill>
                <a:schemeClr val="bg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11493</TotalTime>
  <Words>696</Words>
  <Application>Microsoft Office PowerPoint</Application>
  <PresentationFormat>On-screen Show (4:3)</PresentationFormat>
  <Paragraphs>147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  Proposed Amendments to Motor Vehicle Emission Control Standard in 15A NCAC 02D .1000 Rules    Steven Vozzo, Supervisor - Fayetteville Region North Carolina Division of Air Quality  </vt:lpstr>
      <vt:lpstr>Overview</vt:lpstr>
      <vt:lpstr>DAQ Rule Changes To Align with Statute</vt:lpstr>
      <vt:lpstr>DAQ Rule Changes To Align with Statute – cont’d</vt:lpstr>
      <vt:lpstr>Discussion of Comments </vt:lpstr>
      <vt:lpstr>Mileage Provision Implementation Comments</vt:lpstr>
      <vt:lpstr>Applicability</vt:lpstr>
      <vt:lpstr>Tampering with Emission Controls </vt:lpstr>
      <vt:lpstr>Comment on Inspecting Exempt Vehicles  with Check-Engine-Light On   </vt:lpstr>
      <vt:lpstr>Financial Impact to State Agencies      </vt:lpstr>
      <vt:lpstr>Applicability for Vehicles Operated  on Federal Installations       </vt:lpstr>
      <vt:lpstr>Rule Implementation        </vt:lpstr>
      <vt:lpstr>Hearing Officer’s Recommendation         </vt:lpstr>
    </vt:vector>
  </TitlesOfParts>
  <Company>NC DENR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Attainment Test</dc:title>
  <dc:creator>Mike_Abraczinskas</dc:creator>
  <cp:lastModifiedBy>Joelle Burleson</cp:lastModifiedBy>
  <cp:revision>619</cp:revision>
  <cp:lastPrinted>2001-04-09T12:47:41Z</cp:lastPrinted>
  <dcterms:created xsi:type="dcterms:W3CDTF">2001-04-03T16:48:55Z</dcterms:created>
  <dcterms:modified xsi:type="dcterms:W3CDTF">2013-11-08T22:21:31Z</dcterms:modified>
</cp:coreProperties>
</file>